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uli Bold" charset="1" panose="00000800000000000000"/>
      <p:regular r:id="rId10"/>
    </p:embeddedFont>
    <p:embeddedFont>
      <p:font typeface="Muli Bold Bold" charset="1" panose="00000900000000000000"/>
      <p:regular r:id="rId11"/>
    </p:embeddedFont>
    <p:embeddedFont>
      <p:font typeface="Muli Bold Italics" charset="1" panose="00000800000000000000"/>
      <p:regular r:id="rId12"/>
    </p:embeddedFont>
    <p:embeddedFont>
      <p:font typeface="Muli Bold Bold Italics" charset="1" panose="00000900000000000000"/>
      <p:regular r:id="rId13"/>
    </p:embeddedFont>
    <p:embeddedFont>
      <p:font typeface="Muli Regular" charset="1" panose="00000500000000000000"/>
      <p:regular r:id="rId14"/>
    </p:embeddedFont>
    <p:embeddedFont>
      <p:font typeface="Muli Regular Bold" charset="1" panose="00000700000000000000"/>
      <p:regular r:id="rId15"/>
    </p:embeddedFont>
    <p:embeddedFont>
      <p:font typeface="Muli Regular Italics" charset="1" panose="00000500000000000000"/>
      <p:regular r:id="rId16"/>
    </p:embeddedFont>
    <p:embeddedFont>
      <p:font typeface="Muli Regular Bold Italics" charset="1" panose="00000700000000000000"/>
      <p:regular r:id="rId17"/>
    </p:embeddedFont>
    <p:embeddedFont>
      <p:font typeface="TAN Tangkiwood" charset="1" panose="00000000000000000000"/>
      <p:regular r:id="rId18"/>
    </p:embeddedFont>
    <p:embeddedFont>
      <p:font typeface="Dancing Script" charset="1" panose="03080600040507000D00"/>
      <p:regular r:id="rId19"/>
    </p:embeddedFont>
    <p:embeddedFont>
      <p:font typeface="Dancing Script Bold" charset="1" panose="03080800040507000D00"/>
      <p:regular r:id="rId20"/>
    </p:embeddedFont>
    <p:embeddedFont>
      <p:font typeface="Sriracha" charset="1" panose="00000500000000000000"/>
      <p:regular r:id="rId21"/>
    </p:embeddedFont>
    <p:embeddedFont>
      <p:font typeface="Faustina Regular" charset="1" panose="00000500000000000000"/>
      <p:regular r:id="rId22"/>
    </p:embeddedFont>
    <p:embeddedFont>
      <p:font typeface="Faustina Regular Bold" charset="1" panose="00000600000000000000"/>
      <p:regular r:id="rId23"/>
    </p:embeddedFont>
    <p:embeddedFont>
      <p:font typeface="Faustina Regular Italics" charset="1" panose="00000500000000000000"/>
      <p:regular r:id="rId24"/>
    </p:embeddedFont>
    <p:embeddedFont>
      <p:font typeface="Faustina Regular Bold Italics" charset="1" panose="000006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slides/slide24.xml" Type="http://schemas.openxmlformats.org/officeDocument/2006/relationships/slide"/><Relationship Id="rId5" Target="tableStyles.xml" Type="http://schemas.openxmlformats.org/officeDocument/2006/relationships/tableStyles"/><Relationship Id="rId50" Target="slides/slide25.xml" Type="http://schemas.openxmlformats.org/officeDocument/2006/relationships/slide"/><Relationship Id="rId51" Target="slides/slide26.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6.sv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2.pn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5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sv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66.png" Type="http://schemas.openxmlformats.org/officeDocument/2006/relationships/image"/><Relationship Id="rId5" Target="../media/image67.png" Type="http://schemas.openxmlformats.org/officeDocument/2006/relationships/image"/><Relationship Id="rId6" Target="../media/image68.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69.png" Type="http://schemas.openxmlformats.org/officeDocument/2006/relationships/image"/><Relationship Id="rId8" Target="../media/image70.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72.png" Type="http://schemas.openxmlformats.org/officeDocument/2006/relationships/image"/><Relationship Id="rId5" Target="../media/image55.png" Type="http://schemas.openxmlformats.org/officeDocument/2006/relationships/image"/><Relationship Id="rId6" Target="../media/image56.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7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74.pn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png" Type="http://schemas.openxmlformats.org/officeDocument/2006/relationships/image"/><Relationship Id="rId4" Target="../media/image77.pn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png" Type="http://schemas.openxmlformats.org/officeDocument/2006/relationships/image"/><Relationship Id="rId4" Target="../media/image80.png" Type="http://schemas.openxmlformats.org/officeDocument/2006/relationships/image"/><Relationship Id="rId5" Target="../media/image81.png" Type="http://schemas.openxmlformats.org/officeDocument/2006/relationships/image"/><Relationship Id="rId6" Target="../media/image82.png" Type="http://schemas.openxmlformats.org/officeDocument/2006/relationships/image"/><Relationship Id="rId7" Target="../media/image83.svg" Type="http://schemas.openxmlformats.org/officeDocument/2006/relationships/image"/><Relationship Id="rId8" Target="../media/image84.png" Type="http://schemas.openxmlformats.org/officeDocument/2006/relationships/image"/><Relationship Id="rId9" Target="../media/image85.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0.png" Type="http://schemas.openxmlformats.org/officeDocument/2006/relationships/image"/><Relationship Id="rId11" Target="../media/image91.svg" Type="http://schemas.openxmlformats.org/officeDocument/2006/relationships/image"/><Relationship Id="rId2" Target="../media/image28.png" Type="http://schemas.openxmlformats.org/officeDocument/2006/relationships/image"/><Relationship Id="rId3" Target="../media/image29.svg" Type="http://schemas.openxmlformats.org/officeDocument/2006/relationships/image"/><Relationship Id="rId4" Target="../media/image86.png" Type="http://schemas.openxmlformats.org/officeDocument/2006/relationships/image"/><Relationship Id="rId5" Target="../media/image87.sv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 Id="rId8" Target="../media/image88.png" Type="http://schemas.openxmlformats.org/officeDocument/2006/relationships/image"/><Relationship Id="rId9" Target="../media/image89.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2.png" Type="http://schemas.openxmlformats.org/officeDocument/2006/relationships/image"/><Relationship Id="rId3" Target="../media/image93.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94.png" Type="http://schemas.openxmlformats.org/officeDocument/2006/relationships/image"/><Relationship Id="rId7" Target="../media/image95.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96.png" Type="http://schemas.openxmlformats.org/officeDocument/2006/relationships/image"/><Relationship Id="rId5" Target="../media/image97.sv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 Id="rId8" Target="../media/image98.png" Type="http://schemas.openxmlformats.org/officeDocument/2006/relationships/image"/><Relationship Id="rId9" Target="../media/image99.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3.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2" Target="../media/image37.png" Type="http://schemas.openxmlformats.org/officeDocument/2006/relationships/image"/><Relationship Id="rId3" Target="../media/image38.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44.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0DFC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477047">
            <a:off x="-4044140" y="-747707"/>
            <a:ext cx="9570061" cy="694264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390819" y="3434216"/>
            <a:ext cx="1424887" cy="1709284"/>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36152">
            <a:off x="6695209" y="6177041"/>
            <a:ext cx="11590678" cy="2866059"/>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782108" y="7549016"/>
            <a:ext cx="1424887" cy="1709284"/>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924381" y="-840022"/>
            <a:ext cx="7315200" cy="2048256"/>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171705">
            <a:off x="13544833" y="-1631412"/>
            <a:ext cx="10001282" cy="5110436"/>
          </a:xfrm>
          <a:prstGeom prst="rect">
            <a:avLst/>
          </a:prstGeom>
        </p:spPr>
      </p:pic>
      <p:sp>
        <p:nvSpPr>
          <p:cNvPr name="TextBox 8" id="8"/>
          <p:cNvSpPr txBox="true"/>
          <p:nvPr/>
        </p:nvSpPr>
        <p:spPr>
          <a:xfrm rot="0">
            <a:off x="2114301" y="1794733"/>
            <a:ext cx="15335613" cy="3929139"/>
          </a:xfrm>
          <a:prstGeom prst="rect">
            <a:avLst/>
          </a:prstGeom>
        </p:spPr>
        <p:txBody>
          <a:bodyPr anchor="t" rtlCol="false" tIns="0" lIns="0" bIns="0" rIns="0">
            <a:spAutoFit/>
          </a:bodyPr>
          <a:lstStyle/>
          <a:p>
            <a:pPr algn="ctr">
              <a:lnSpc>
                <a:spcPts val="9981"/>
              </a:lnSpc>
            </a:pPr>
            <a:r>
              <a:rPr lang="en-US" sz="7129">
                <a:solidFill>
                  <a:srgbClr val="5E17EB"/>
                </a:solidFill>
                <a:latin typeface="Dancing Script Bold"/>
              </a:rPr>
              <a:t>Đề tài: Website kinh doanh đồ ăn vặt</a:t>
            </a:r>
          </a:p>
          <a:p>
            <a:pPr algn="ctr">
              <a:lnSpc>
                <a:spcPts val="10398"/>
              </a:lnSpc>
            </a:pPr>
            <a:r>
              <a:rPr lang="en-US" sz="7427">
                <a:solidFill>
                  <a:srgbClr val="5E17EB"/>
                </a:solidFill>
                <a:latin typeface="Dancing Script Bold"/>
              </a:rPr>
              <a:t>cho cửa hàng Yukisu</a:t>
            </a:r>
          </a:p>
          <a:p>
            <a:pPr algn="ctr">
              <a:lnSpc>
                <a:spcPts val="5314"/>
              </a:lnSpc>
            </a:pPr>
          </a:p>
          <a:p>
            <a:pPr algn="ctr">
              <a:lnSpc>
                <a:spcPts val="5314"/>
              </a:lnSpc>
            </a:pPr>
          </a:p>
        </p:txBody>
      </p:sp>
      <p:sp>
        <p:nvSpPr>
          <p:cNvPr name="TextBox 9" id="9"/>
          <p:cNvSpPr txBox="true"/>
          <p:nvPr/>
        </p:nvSpPr>
        <p:spPr>
          <a:xfrm rot="0">
            <a:off x="1590682" y="549349"/>
            <a:ext cx="7410143" cy="1111102"/>
          </a:xfrm>
          <a:prstGeom prst="rect">
            <a:avLst/>
          </a:prstGeom>
        </p:spPr>
        <p:txBody>
          <a:bodyPr anchor="t" rtlCol="false" tIns="0" lIns="0" bIns="0" rIns="0">
            <a:spAutoFit/>
          </a:bodyPr>
          <a:lstStyle/>
          <a:p>
            <a:pPr algn="ctr">
              <a:lnSpc>
                <a:spcPts val="2847"/>
              </a:lnSpc>
            </a:pPr>
          </a:p>
          <a:p>
            <a:pPr algn="ctr">
              <a:lnSpc>
                <a:spcPts val="2847"/>
              </a:lnSpc>
            </a:pPr>
            <a:r>
              <a:rPr lang="en-US" sz="3604">
                <a:solidFill>
                  <a:srgbClr val="1B1B1B"/>
                </a:solidFill>
                <a:latin typeface="Muli Bold Bold"/>
              </a:rPr>
              <a:t>LẬP TRÌNH ỨNG DỤNG WEB</a:t>
            </a:r>
          </a:p>
          <a:p>
            <a:pPr algn="ctr">
              <a:lnSpc>
                <a:spcPts val="2847"/>
              </a:lnSpc>
            </a:pPr>
          </a:p>
        </p:txBody>
      </p:sp>
      <p:sp>
        <p:nvSpPr>
          <p:cNvPr name="TextBox 10" id="10"/>
          <p:cNvSpPr txBox="true"/>
          <p:nvPr/>
        </p:nvSpPr>
        <p:spPr>
          <a:xfrm rot="0">
            <a:off x="8750041" y="6245024"/>
            <a:ext cx="9537959" cy="2788742"/>
          </a:xfrm>
          <a:prstGeom prst="rect">
            <a:avLst/>
          </a:prstGeom>
        </p:spPr>
        <p:txBody>
          <a:bodyPr anchor="t" rtlCol="false" tIns="0" lIns="0" bIns="0" rIns="0">
            <a:spAutoFit/>
          </a:bodyPr>
          <a:lstStyle/>
          <a:p>
            <a:pPr algn="ctr">
              <a:lnSpc>
                <a:spcPts val="3192"/>
              </a:lnSpc>
            </a:pPr>
            <a:r>
              <a:rPr lang="en-US" sz="2280">
                <a:solidFill>
                  <a:srgbClr val="1B1B1B"/>
                </a:solidFill>
                <a:latin typeface="Muli Regular Bold"/>
              </a:rPr>
              <a:t>Giảng viên hướng dẫn : ThS. Nguyễn Thị Kim Phượng</a:t>
            </a:r>
          </a:p>
          <a:p>
            <a:pPr>
              <a:lnSpc>
                <a:spcPts val="3192"/>
              </a:lnSpc>
            </a:pPr>
            <a:r>
              <a:rPr lang="en-US" sz="2280">
                <a:solidFill>
                  <a:srgbClr val="1B1B1B"/>
                </a:solidFill>
                <a:latin typeface="Muli Regular Bold"/>
              </a:rPr>
              <a:t>                 </a:t>
            </a:r>
            <a:r>
              <a:rPr lang="en-US" sz="2280">
                <a:solidFill>
                  <a:srgbClr val="1B1B1B"/>
                </a:solidFill>
                <a:latin typeface="Muli Regular Bold"/>
              </a:rPr>
              <a:t>Nhóm thực hiện:        Nhóm 4</a:t>
            </a:r>
          </a:p>
          <a:p>
            <a:pPr>
              <a:lnSpc>
                <a:spcPts val="3192"/>
              </a:lnSpc>
            </a:pPr>
            <a:r>
              <a:rPr lang="en-US" sz="2280">
                <a:solidFill>
                  <a:srgbClr val="1B1B1B"/>
                </a:solidFill>
                <a:latin typeface="Muli Regular Bold"/>
              </a:rPr>
              <a:t>                                                     1.Trần Đặng Lâm</a:t>
            </a:r>
          </a:p>
          <a:p>
            <a:pPr>
              <a:lnSpc>
                <a:spcPts val="3192"/>
              </a:lnSpc>
            </a:pPr>
            <a:r>
              <a:rPr lang="en-US" sz="2280">
                <a:solidFill>
                  <a:srgbClr val="1B1B1B"/>
                </a:solidFill>
                <a:latin typeface="Muli Regular Bold"/>
              </a:rPr>
              <a:t>                                                     2.</a:t>
            </a:r>
            <a:r>
              <a:rPr lang="en-US" sz="2280">
                <a:solidFill>
                  <a:srgbClr val="1B1B1B"/>
                </a:solidFill>
                <a:latin typeface="Muli Regular Bold"/>
              </a:rPr>
              <a:t>Nguyễn Khánh Duy</a:t>
            </a:r>
          </a:p>
          <a:p>
            <a:pPr>
              <a:lnSpc>
                <a:spcPts val="3192"/>
              </a:lnSpc>
            </a:pPr>
            <a:r>
              <a:rPr lang="en-US" sz="2280">
                <a:solidFill>
                  <a:srgbClr val="1B1B1B"/>
                </a:solidFill>
                <a:latin typeface="Muli Regular Bold"/>
              </a:rPr>
              <a:t>                                                     3.</a:t>
            </a:r>
            <a:r>
              <a:rPr lang="en-US" sz="2280">
                <a:solidFill>
                  <a:srgbClr val="1B1B1B"/>
                </a:solidFill>
                <a:latin typeface="Muli Regular Bold"/>
              </a:rPr>
              <a:t>Nguyễn Ngọc Luận</a:t>
            </a:r>
          </a:p>
          <a:p>
            <a:pPr>
              <a:lnSpc>
                <a:spcPts val="3192"/>
              </a:lnSpc>
            </a:pPr>
            <a:r>
              <a:rPr lang="en-US" sz="2280">
                <a:solidFill>
                  <a:srgbClr val="1B1B1B"/>
                </a:solidFill>
                <a:latin typeface="Muli Regular Bold"/>
              </a:rPr>
              <a:t>                                                     4.</a:t>
            </a:r>
            <a:r>
              <a:rPr lang="en-US" sz="2280">
                <a:solidFill>
                  <a:srgbClr val="1B1B1B"/>
                </a:solidFill>
                <a:latin typeface="Muli Regular Bold"/>
              </a:rPr>
              <a:t>Nguyễn Thị Kiều Oanh</a:t>
            </a:r>
          </a:p>
          <a:p>
            <a:pPr algn="ctr">
              <a:lnSpc>
                <a:spcPts val="3192"/>
              </a:lnSpc>
            </a:pPr>
          </a:p>
        </p:txBody>
      </p:sp>
      <p:pic>
        <p:nvPicPr>
          <p:cNvPr name="Picture 11" id="11"/>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464397" y="5683577"/>
            <a:ext cx="5800515" cy="6537466"/>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0DFC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54399" y="3031448"/>
            <a:ext cx="1070408" cy="112999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112258">
            <a:off x="13514668" y="-954829"/>
            <a:ext cx="9975080" cy="5097047"/>
          </a:xfrm>
          <a:prstGeom prst="rect">
            <a:avLst/>
          </a:prstGeom>
        </p:spPr>
      </p:pic>
      <p:pic>
        <p:nvPicPr>
          <p:cNvPr name="Picture 4" id="4"/>
          <p:cNvPicPr>
            <a:picLocks noChangeAspect="true"/>
          </p:cNvPicPr>
          <p:nvPr/>
        </p:nvPicPr>
        <p:blipFill>
          <a:blip r:embed="rId6"/>
          <a:srcRect l="0" t="4356" r="0" b="0"/>
          <a:stretch>
            <a:fillRect/>
          </a:stretch>
        </p:blipFill>
        <p:spPr>
          <a:xfrm flipH="false" flipV="false" rot="0">
            <a:off x="1884900" y="2337640"/>
            <a:ext cx="14078192" cy="7565552"/>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2061973" y="171709"/>
            <a:ext cx="506465" cy="430495"/>
          </a:xfrm>
          <a:prstGeom prst="rect">
            <a:avLst/>
          </a:prstGeom>
        </p:spPr>
      </p:pic>
      <p:sp>
        <p:nvSpPr>
          <p:cNvPr name="TextBox 6" id="6"/>
          <p:cNvSpPr txBox="true"/>
          <p:nvPr/>
        </p:nvSpPr>
        <p:spPr>
          <a:xfrm rot="0">
            <a:off x="3455133" y="543184"/>
            <a:ext cx="12996193" cy="1097729"/>
          </a:xfrm>
          <a:prstGeom prst="rect">
            <a:avLst/>
          </a:prstGeom>
        </p:spPr>
        <p:txBody>
          <a:bodyPr anchor="t" rtlCol="false" tIns="0" lIns="0" bIns="0" rIns="0">
            <a:spAutoFit/>
          </a:bodyPr>
          <a:lstStyle/>
          <a:p>
            <a:pPr algn="just">
              <a:lnSpc>
                <a:spcPts val="7631"/>
              </a:lnSpc>
            </a:pPr>
            <a:r>
              <a:rPr lang="en-US" sz="9660">
                <a:solidFill>
                  <a:srgbClr val="1B1B1B"/>
                </a:solidFill>
                <a:latin typeface="Faustina Regular Bold"/>
              </a:rPr>
              <a:t>Thiết kế cơ sở dữ liệu</a:t>
            </a:r>
          </a:p>
        </p:txBody>
      </p:sp>
      <p:pic>
        <p:nvPicPr>
          <p:cNvPr name="Picture 7" id="7"/>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754399" y="357560"/>
            <a:ext cx="2261003" cy="2472270"/>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0DFC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777839" y="2532519"/>
            <a:ext cx="1070408" cy="1129990"/>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188892" y="5590191"/>
            <a:ext cx="1070408" cy="1129990"/>
          </a:xfrm>
          <a:prstGeom prst="rect">
            <a:avLst/>
          </a:prstGeom>
        </p:spPr>
      </p:pic>
      <p:sp>
        <p:nvSpPr>
          <p:cNvPr name="TextBox 4" id="4"/>
          <p:cNvSpPr txBox="true"/>
          <p:nvPr/>
        </p:nvSpPr>
        <p:spPr>
          <a:xfrm rot="0">
            <a:off x="2215140" y="4110184"/>
            <a:ext cx="15354921" cy="1288180"/>
          </a:xfrm>
          <a:prstGeom prst="rect">
            <a:avLst/>
          </a:prstGeom>
        </p:spPr>
        <p:txBody>
          <a:bodyPr anchor="t" rtlCol="false" tIns="0" lIns="0" bIns="0" rIns="0">
            <a:spAutoFit/>
          </a:bodyPr>
          <a:lstStyle/>
          <a:p>
            <a:pPr algn="just">
              <a:lnSpc>
                <a:spcPts val="9016"/>
              </a:lnSpc>
            </a:pPr>
            <a:r>
              <a:rPr lang="en-US" sz="11413">
                <a:solidFill>
                  <a:srgbClr val="1B1B1B"/>
                </a:solidFill>
                <a:latin typeface="Faustina Regular Bold"/>
              </a:rPr>
              <a:t>Thiết kế các giao diện</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091502">
            <a:off x="-5969300" y="7641761"/>
            <a:ext cx="9415708" cy="4811220"/>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354299" y="1028700"/>
            <a:ext cx="3534190" cy="3534190"/>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4957001" y="-738395"/>
            <a:ext cx="3534190" cy="3534190"/>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341067" y="8060241"/>
            <a:ext cx="6419776" cy="3505490"/>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0DFC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003398" y="813998"/>
            <a:ext cx="1255902" cy="1325809"/>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18460" y="-1016994"/>
            <a:ext cx="6706370" cy="3661983"/>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380400" y="5143500"/>
            <a:ext cx="11366694" cy="5704114"/>
          </a:xfrm>
          <a:prstGeom prst="rect">
            <a:avLst/>
          </a:prstGeom>
        </p:spPr>
      </p:pic>
      <p:sp>
        <p:nvSpPr>
          <p:cNvPr name="TextBox 5" id="5"/>
          <p:cNvSpPr txBox="true"/>
          <p:nvPr/>
        </p:nvSpPr>
        <p:spPr>
          <a:xfrm rot="0">
            <a:off x="2016140" y="624732"/>
            <a:ext cx="13188505" cy="1246086"/>
          </a:xfrm>
          <a:prstGeom prst="rect">
            <a:avLst/>
          </a:prstGeom>
        </p:spPr>
        <p:txBody>
          <a:bodyPr anchor="t" rtlCol="false" tIns="0" lIns="0" bIns="0" rIns="0">
            <a:spAutoFit/>
          </a:bodyPr>
          <a:lstStyle/>
          <a:p>
            <a:pPr algn="r">
              <a:lnSpc>
                <a:spcPts val="8769"/>
              </a:lnSpc>
            </a:pPr>
            <a:r>
              <a:rPr lang="en-US" sz="11101">
                <a:solidFill>
                  <a:srgbClr val="303030"/>
                </a:solidFill>
                <a:latin typeface="Dancing Script"/>
              </a:rPr>
              <a:t>Giao diện trang chủ</a:t>
            </a:r>
          </a:p>
        </p:txBody>
      </p:sp>
      <p:sp>
        <p:nvSpPr>
          <p:cNvPr name="TextBox 6" id="6"/>
          <p:cNvSpPr txBox="true"/>
          <p:nvPr/>
        </p:nvSpPr>
        <p:spPr>
          <a:xfrm rot="0">
            <a:off x="11938279" y="3095939"/>
            <a:ext cx="6044417" cy="7191061"/>
          </a:xfrm>
          <a:prstGeom prst="rect">
            <a:avLst/>
          </a:prstGeom>
        </p:spPr>
        <p:txBody>
          <a:bodyPr anchor="t" rtlCol="false" tIns="0" lIns="0" bIns="0" rIns="0">
            <a:spAutoFit/>
          </a:bodyPr>
          <a:lstStyle/>
          <a:p>
            <a:pPr algn="just">
              <a:lnSpc>
                <a:spcPts val="5267"/>
              </a:lnSpc>
            </a:pPr>
          </a:p>
          <a:p>
            <a:pPr algn="just">
              <a:lnSpc>
                <a:spcPts val="5267"/>
              </a:lnSpc>
            </a:pPr>
            <a:r>
              <a:rPr lang="en-US" sz="2863" spc="343">
                <a:solidFill>
                  <a:srgbClr val="339097"/>
                </a:solidFill>
                <a:ea typeface="Muli Regular"/>
              </a:rPr>
              <a:t>❖Thông tin về các loại sản phẩm với giao diện bắt mắt, đẹp, thu hút... từ đó khách hàng có thể đặt mua cho mình những sản phẩm yêu thích, phù hợp với túi tiền...</a:t>
            </a:r>
          </a:p>
          <a:p>
            <a:pPr algn="just">
              <a:lnSpc>
                <a:spcPts val="5267"/>
              </a:lnSpc>
            </a:pPr>
            <a:r>
              <a:rPr lang="en-US" sz="2863" spc="343">
                <a:solidFill>
                  <a:srgbClr val="339097"/>
                </a:solidFill>
                <a:ea typeface="Muli Regular"/>
              </a:rPr>
              <a:t>❖Các bài viết hay về ẩm thực trên toàn thế giới được quản trị hệ thống chọn lọc...</a:t>
            </a:r>
          </a:p>
          <a:p>
            <a:pPr algn="just">
              <a:lnSpc>
                <a:spcPts val="4008"/>
              </a:lnSpc>
            </a:pPr>
          </a:p>
        </p:txBody>
      </p:sp>
      <p:sp>
        <p:nvSpPr>
          <p:cNvPr name="TextBox 7" id="7"/>
          <p:cNvSpPr txBox="true"/>
          <p:nvPr/>
        </p:nvSpPr>
        <p:spPr>
          <a:xfrm rot="0">
            <a:off x="709052" y="2473540"/>
            <a:ext cx="10709389" cy="1938993"/>
          </a:xfrm>
          <a:prstGeom prst="rect">
            <a:avLst/>
          </a:prstGeom>
        </p:spPr>
        <p:txBody>
          <a:bodyPr anchor="t" rtlCol="false" tIns="0" lIns="0" bIns="0" rIns="0">
            <a:spAutoFit/>
          </a:bodyPr>
          <a:lstStyle/>
          <a:p>
            <a:pPr algn="just">
              <a:lnSpc>
                <a:spcPts val="5267"/>
              </a:lnSpc>
            </a:pPr>
            <a:r>
              <a:rPr lang="en-US" sz="2863" spc="343">
                <a:solidFill>
                  <a:srgbClr val="339097"/>
                </a:solidFill>
                <a:latin typeface="Muli Regular"/>
              </a:rPr>
              <a:t>Trang chủ “trangchu.php”: Là trang chính, chứa tất cả các mục để lựa chọn. Từ trang chủ </a:t>
            </a:r>
            <a:r>
              <a:rPr lang="en-US" sz="2863" spc="343">
                <a:solidFill>
                  <a:srgbClr val="339097"/>
                </a:solidFill>
                <a:latin typeface="Muli Regular"/>
              </a:rPr>
              <a:t>khách hàng có thể tìm thấy mọi thông tin cần thiết: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0DFC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78494" y="6440033"/>
            <a:ext cx="1255902" cy="132580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31857" y="584163"/>
            <a:ext cx="1255902" cy="132580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482079" y="6440033"/>
            <a:ext cx="12436996" cy="2004018"/>
          </a:xfrm>
          <a:prstGeom prst="rect">
            <a:avLst/>
          </a:prstGeom>
        </p:spPr>
      </p:pic>
      <p:sp>
        <p:nvSpPr>
          <p:cNvPr name="TextBox 5" id="5"/>
          <p:cNvSpPr txBox="true"/>
          <p:nvPr/>
        </p:nvSpPr>
        <p:spPr>
          <a:xfrm rot="0">
            <a:off x="778494" y="667877"/>
            <a:ext cx="13680691" cy="1242094"/>
          </a:xfrm>
          <a:prstGeom prst="rect">
            <a:avLst/>
          </a:prstGeom>
        </p:spPr>
        <p:txBody>
          <a:bodyPr anchor="t" rtlCol="false" tIns="0" lIns="0" bIns="0" rIns="0">
            <a:spAutoFit/>
          </a:bodyPr>
          <a:lstStyle/>
          <a:p>
            <a:pPr algn="r">
              <a:lnSpc>
                <a:spcPts val="8649"/>
              </a:lnSpc>
            </a:pPr>
            <a:r>
              <a:rPr lang="en-US" sz="10949">
                <a:solidFill>
                  <a:srgbClr val="303030"/>
                </a:solidFill>
                <a:latin typeface="Dancing Script"/>
              </a:rPr>
              <a:t>Giao diện trang menu</a:t>
            </a:r>
          </a:p>
        </p:txBody>
      </p:sp>
      <p:sp>
        <p:nvSpPr>
          <p:cNvPr name="TextBox 6" id="6"/>
          <p:cNvSpPr txBox="true"/>
          <p:nvPr/>
        </p:nvSpPr>
        <p:spPr>
          <a:xfrm rot="0">
            <a:off x="1307942" y="2644614"/>
            <a:ext cx="9677834" cy="2568136"/>
          </a:xfrm>
          <a:prstGeom prst="rect">
            <a:avLst/>
          </a:prstGeom>
        </p:spPr>
        <p:txBody>
          <a:bodyPr anchor="t" rtlCol="false" tIns="0" lIns="0" bIns="0" rIns="0">
            <a:spAutoFit/>
          </a:bodyPr>
          <a:lstStyle/>
          <a:p>
            <a:pPr algn="just">
              <a:lnSpc>
                <a:spcPts val="5131"/>
              </a:lnSpc>
            </a:pPr>
            <a:r>
              <a:rPr lang="en-US" sz="3665">
                <a:solidFill>
                  <a:srgbClr val="339097"/>
                </a:solidFill>
                <a:latin typeface="Muli Regular"/>
              </a:rPr>
              <a:t> </a:t>
            </a:r>
            <a:r>
              <a:rPr lang="en-US" sz="3665">
                <a:solidFill>
                  <a:srgbClr val="339097"/>
                </a:solidFill>
                <a:latin typeface="Muli Regular"/>
              </a:rPr>
              <a:t>Trang “menu.php” là trang hiển thị thông tin các sản phẩm như: tên sản phẩm, hình ảnh, giá tiền để khách hàng có thể lựa chọn và lọc sản phẩm theo danh mục sản phẩm.</a:t>
            </a:r>
          </a:p>
        </p:txBody>
      </p:sp>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3248858" y="7230156"/>
            <a:ext cx="7428481" cy="4056289"/>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1104858" y="3871646"/>
            <a:ext cx="1695135" cy="2568387"/>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0DFC8"/>
        </a:solidFill>
      </p:bgPr>
    </p:bg>
    <p:spTree>
      <p:nvGrpSpPr>
        <p:cNvPr id="1" name=""/>
        <p:cNvGrpSpPr/>
        <p:nvPr/>
      </p:nvGrpSpPr>
      <p:grpSpPr>
        <a:xfrm>
          <a:off x="0" y="0"/>
          <a:ext cx="0" cy="0"/>
          <a:chOff x="0" y="0"/>
          <a:chExt cx="0" cy="0"/>
        </a:xfrm>
      </p:grpSpPr>
      <p:sp>
        <p:nvSpPr>
          <p:cNvPr name="TextBox 2" id="2"/>
          <p:cNvSpPr txBox="true"/>
          <p:nvPr/>
        </p:nvSpPr>
        <p:spPr>
          <a:xfrm rot="0">
            <a:off x="778494" y="648827"/>
            <a:ext cx="15027604" cy="1196751"/>
          </a:xfrm>
          <a:prstGeom prst="rect">
            <a:avLst/>
          </a:prstGeom>
        </p:spPr>
        <p:txBody>
          <a:bodyPr anchor="t" rtlCol="false" tIns="0" lIns="0" bIns="0" rIns="0">
            <a:spAutoFit/>
          </a:bodyPr>
          <a:lstStyle/>
          <a:p>
            <a:pPr algn="r">
              <a:lnSpc>
                <a:spcPts val="8314"/>
              </a:lnSpc>
            </a:pPr>
            <a:r>
              <a:rPr lang="en-US" sz="10524">
                <a:solidFill>
                  <a:srgbClr val="303030"/>
                </a:solidFill>
                <a:latin typeface="Dancing Script"/>
              </a:rPr>
              <a:t>Giao diện trang giới thiệu</a:t>
            </a:r>
          </a:p>
        </p:txBody>
      </p:sp>
      <p:grpSp>
        <p:nvGrpSpPr>
          <p:cNvPr name="Group 3" id="3"/>
          <p:cNvGrpSpPr>
            <a:grpSpLocks noChangeAspect="true"/>
          </p:cNvGrpSpPr>
          <p:nvPr/>
        </p:nvGrpSpPr>
        <p:grpSpPr>
          <a:xfrm rot="0">
            <a:off x="7658958" y="4162404"/>
            <a:ext cx="9326880" cy="5246304"/>
            <a:chOff x="0" y="0"/>
            <a:chExt cx="11289030" cy="6350000"/>
          </a:xfrm>
        </p:grpSpPr>
        <p:sp>
          <p:nvSpPr>
            <p:cNvPr name="Freeform 4" id="4"/>
            <p:cNvSpPr/>
            <p:nvPr/>
          </p:nvSpPr>
          <p:spPr>
            <a:xfrm flipH="false" flipV="false">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solidFill>
              <a:srgbClr val="000000">
                <a:alpha val="0"/>
              </a:srgbClr>
            </a:solidFill>
            <a:ln w="12700">
              <a:solidFill>
                <a:srgbClr val="000000"/>
              </a:solidFill>
            </a:ln>
          </p:spPr>
        </p:sp>
      </p:grpSp>
      <p:sp>
        <p:nvSpPr>
          <p:cNvPr name="TextBox 5" id="5"/>
          <p:cNvSpPr txBox="true"/>
          <p:nvPr/>
        </p:nvSpPr>
        <p:spPr>
          <a:xfrm rot="0">
            <a:off x="1307942" y="2644614"/>
            <a:ext cx="9677834" cy="1275621"/>
          </a:xfrm>
          <a:prstGeom prst="rect">
            <a:avLst/>
          </a:prstGeom>
        </p:spPr>
        <p:txBody>
          <a:bodyPr anchor="t" rtlCol="false" tIns="0" lIns="0" bIns="0" rIns="0">
            <a:spAutoFit/>
          </a:bodyPr>
          <a:lstStyle/>
          <a:p>
            <a:pPr algn="just">
              <a:lnSpc>
                <a:spcPts val="5131"/>
              </a:lnSpc>
            </a:pPr>
            <a:r>
              <a:rPr lang="en-US" sz="3665">
                <a:solidFill>
                  <a:srgbClr val="339097"/>
                </a:solidFill>
                <a:latin typeface="Muli Regular"/>
              </a:rPr>
              <a:t> </a:t>
            </a:r>
            <a:r>
              <a:rPr lang="en-US" sz="3665">
                <a:solidFill>
                  <a:srgbClr val="339097"/>
                </a:solidFill>
                <a:latin typeface="Muli Regular"/>
              </a:rPr>
              <a:t>Trang “gioithieu.php” là trang hiển thị thông tin của cửa hàng, tiêu chuẩn của sản phẩm.</a:t>
            </a:r>
          </a:p>
        </p:txBody>
      </p:sp>
      <p:grpSp>
        <p:nvGrpSpPr>
          <p:cNvPr name="Group 6" id="6"/>
          <p:cNvGrpSpPr>
            <a:grpSpLocks noChangeAspect="true"/>
          </p:cNvGrpSpPr>
          <p:nvPr/>
        </p:nvGrpSpPr>
        <p:grpSpPr>
          <a:xfrm rot="0">
            <a:off x="7435709" y="4099616"/>
            <a:ext cx="9550130" cy="5371881"/>
            <a:chOff x="0" y="0"/>
            <a:chExt cx="11289030" cy="6350000"/>
          </a:xfrm>
        </p:grpSpPr>
        <p:sp>
          <p:nvSpPr>
            <p:cNvPr name="Freeform 7" id="7"/>
            <p:cNvSpPr/>
            <p:nvPr/>
          </p:nvSpPr>
          <p:spPr>
            <a:xfrm flipH="false" flipV="false">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2630" r="0" t="-37239" b="-35021"/>
              </a:stretch>
            </a:blipFill>
          </p:spPr>
        </p:sp>
      </p:gr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178147" y="2057910"/>
            <a:ext cx="1255902" cy="1325809"/>
          </a:xfrm>
          <a:prstGeom prst="rect">
            <a:avLst/>
          </a:prstGeom>
        </p:spPr>
      </p:pic>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4436887" y="8052423"/>
            <a:ext cx="9975080" cy="5097047"/>
          </a:xfrm>
          <a:prstGeom prst="rect">
            <a:avLst/>
          </a:prstGeom>
        </p:spPr>
      </p:pic>
      <p:grpSp>
        <p:nvGrpSpPr>
          <p:cNvPr name="Group 10" id="10"/>
          <p:cNvGrpSpPr/>
          <p:nvPr/>
        </p:nvGrpSpPr>
        <p:grpSpPr>
          <a:xfrm rot="0">
            <a:off x="-163374" y="6321708"/>
            <a:ext cx="3814890" cy="3149789"/>
            <a:chOff x="0" y="0"/>
            <a:chExt cx="597347" cy="493204"/>
          </a:xfrm>
        </p:grpSpPr>
        <p:sp>
          <p:nvSpPr>
            <p:cNvPr name="Freeform 11" id="11"/>
            <p:cNvSpPr/>
            <p:nvPr/>
          </p:nvSpPr>
          <p:spPr>
            <a:xfrm flipH="false" flipV="false">
              <a:off x="0" y="0"/>
              <a:ext cx="597347" cy="493204"/>
            </a:xfrm>
            <a:custGeom>
              <a:avLst/>
              <a:gdLst/>
              <a:ahLst/>
              <a:cxnLst/>
              <a:rect r="r" b="b" t="t" l="l"/>
              <a:pathLst>
                <a:path h="493204" w="597347">
                  <a:moveTo>
                    <a:pt x="87264" y="0"/>
                  </a:moveTo>
                  <a:lnTo>
                    <a:pt x="510083" y="0"/>
                  </a:lnTo>
                  <a:cubicBezTo>
                    <a:pt x="533227" y="0"/>
                    <a:pt x="555423" y="9194"/>
                    <a:pt x="571788" y="25559"/>
                  </a:cubicBezTo>
                  <a:cubicBezTo>
                    <a:pt x="588153" y="41924"/>
                    <a:pt x="597347" y="64120"/>
                    <a:pt x="597347" y="87264"/>
                  </a:cubicBezTo>
                  <a:lnTo>
                    <a:pt x="597347" y="405940"/>
                  </a:lnTo>
                  <a:cubicBezTo>
                    <a:pt x="597347" y="454134"/>
                    <a:pt x="558278" y="493204"/>
                    <a:pt x="510083" y="493204"/>
                  </a:cubicBezTo>
                  <a:lnTo>
                    <a:pt x="87264" y="493204"/>
                  </a:lnTo>
                  <a:cubicBezTo>
                    <a:pt x="39069" y="493204"/>
                    <a:pt x="0" y="454134"/>
                    <a:pt x="0" y="405940"/>
                  </a:cubicBezTo>
                  <a:lnTo>
                    <a:pt x="0" y="87264"/>
                  </a:lnTo>
                  <a:cubicBezTo>
                    <a:pt x="0" y="39069"/>
                    <a:pt x="39069" y="0"/>
                    <a:pt x="87264" y="0"/>
                  </a:cubicBezTo>
                  <a:close/>
                </a:path>
              </a:pathLst>
            </a:custGeom>
            <a:solidFill>
              <a:srgbClr val="FF9141"/>
            </a:solidFill>
            <a:ln w="19050">
              <a:solidFill>
                <a:srgbClr val="40246D"/>
              </a:solidFill>
            </a:ln>
          </p:spPr>
        </p:sp>
        <p:sp>
          <p:nvSpPr>
            <p:cNvPr name="TextBox 12" id="12"/>
            <p:cNvSpPr txBox="true"/>
            <p:nvPr/>
          </p:nvSpPr>
          <p:spPr>
            <a:xfrm>
              <a:off x="0" y="-47625"/>
              <a:ext cx="812800" cy="860425"/>
            </a:xfrm>
            <a:prstGeom prst="rect">
              <a:avLst/>
            </a:prstGeom>
          </p:spPr>
          <p:txBody>
            <a:bodyPr anchor="ctr" rtlCol="false" tIns="254000" lIns="254000" bIns="254000" rIns="254000"/>
            <a:lstStyle/>
            <a:p>
              <a:pPr algn="ctr">
                <a:lnSpc>
                  <a:spcPts val="3360"/>
                </a:lnSpc>
              </a:pPr>
            </a:p>
          </p:txBody>
        </p:sp>
      </p:grpSp>
      <p:pic>
        <p:nvPicPr>
          <p:cNvPr name="Picture 13" id="13"/>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550652" y="4636065"/>
            <a:ext cx="4522604" cy="5076392"/>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0DFC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737945" y="2139807"/>
            <a:ext cx="8812109" cy="4956750"/>
            <a:chOff x="0" y="0"/>
            <a:chExt cx="11289030" cy="6350000"/>
          </a:xfrm>
        </p:grpSpPr>
        <p:sp>
          <p:nvSpPr>
            <p:cNvPr name="Freeform 3" id="3"/>
            <p:cNvSpPr/>
            <p:nvPr/>
          </p:nvSpPr>
          <p:spPr>
            <a:xfrm flipH="false" flipV="false">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5715" r="-5715" t="0" b="0"/>
              </a:stretch>
            </a:blipFill>
          </p:spPr>
        </p:sp>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866863" y="1028700"/>
            <a:ext cx="1255902" cy="1325809"/>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519498" y="1818664"/>
            <a:ext cx="1255902" cy="1325809"/>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221883" y="4936687"/>
            <a:ext cx="1793201" cy="2568387"/>
          </a:xfrm>
          <a:prstGeom prst="rect">
            <a:avLst/>
          </a:prstGeom>
        </p:spPr>
      </p:pic>
      <p:sp>
        <p:nvSpPr>
          <p:cNvPr name="TextBox 7" id="7"/>
          <p:cNvSpPr txBox="true"/>
          <p:nvPr/>
        </p:nvSpPr>
        <p:spPr>
          <a:xfrm rot="0">
            <a:off x="778494" y="648827"/>
            <a:ext cx="14741004" cy="1197285"/>
          </a:xfrm>
          <a:prstGeom prst="rect">
            <a:avLst/>
          </a:prstGeom>
        </p:spPr>
        <p:txBody>
          <a:bodyPr anchor="t" rtlCol="false" tIns="0" lIns="0" bIns="0" rIns="0">
            <a:spAutoFit/>
          </a:bodyPr>
          <a:lstStyle/>
          <a:p>
            <a:pPr algn="r">
              <a:lnSpc>
                <a:spcPts val="8317"/>
              </a:lnSpc>
            </a:pPr>
            <a:r>
              <a:rPr lang="en-US" sz="10528">
                <a:solidFill>
                  <a:srgbClr val="303030"/>
                </a:solidFill>
                <a:latin typeface="Dancing Script"/>
              </a:rPr>
              <a:t>Giao diện trang đánh giá</a:t>
            </a:r>
          </a:p>
        </p:txBody>
      </p:sp>
      <p:sp>
        <p:nvSpPr>
          <p:cNvPr name="TextBox 8" id="8"/>
          <p:cNvSpPr txBox="true"/>
          <p:nvPr/>
        </p:nvSpPr>
        <p:spPr>
          <a:xfrm rot="0">
            <a:off x="1221883" y="7718864"/>
            <a:ext cx="16798130" cy="2568136"/>
          </a:xfrm>
          <a:prstGeom prst="rect">
            <a:avLst/>
          </a:prstGeom>
        </p:spPr>
        <p:txBody>
          <a:bodyPr anchor="t" rtlCol="false" tIns="0" lIns="0" bIns="0" rIns="0">
            <a:spAutoFit/>
          </a:bodyPr>
          <a:lstStyle/>
          <a:p>
            <a:pPr algn="just">
              <a:lnSpc>
                <a:spcPts val="5131"/>
              </a:lnSpc>
            </a:pPr>
            <a:r>
              <a:rPr lang="en-US" sz="3665">
                <a:solidFill>
                  <a:srgbClr val="339097"/>
                </a:solidFill>
                <a:latin typeface="Muli Regular"/>
              </a:rPr>
              <a:t>Trang  “danhgia.php” là cầu nối giữa khách hàng và cửa hàng, tại đây khách hàng có thể </a:t>
            </a:r>
            <a:r>
              <a:rPr lang="en-US" sz="3665">
                <a:solidFill>
                  <a:srgbClr val="339097"/>
                </a:solidFill>
                <a:latin typeface="Muli Regular"/>
              </a:rPr>
              <a:t>gửi các thắc mắc cũng như ý kiến của mình tới cửa hàng. Khách hàng phải nhập đầy đủ các thông tin cá nhân trong form trên.</a:t>
            </a:r>
          </a:p>
          <a:p>
            <a:pPr algn="just">
              <a:lnSpc>
                <a:spcPts val="5131"/>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0DFC8"/>
        </a:solidFill>
      </p:bgPr>
    </p:bg>
    <p:spTree>
      <p:nvGrpSpPr>
        <p:cNvPr id="1" name=""/>
        <p:cNvGrpSpPr/>
        <p:nvPr/>
      </p:nvGrpSpPr>
      <p:grpSpPr>
        <a:xfrm>
          <a:off x="0" y="0"/>
          <a:ext cx="0" cy="0"/>
          <a:chOff x="0" y="0"/>
          <a:chExt cx="0" cy="0"/>
        </a:xfrm>
      </p:grpSpPr>
      <p:sp>
        <p:nvSpPr>
          <p:cNvPr name="TextBox 2" id="2"/>
          <p:cNvSpPr txBox="true"/>
          <p:nvPr/>
        </p:nvSpPr>
        <p:spPr>
          <a:xfrm rot="0">
            <a:off x="545742" y="2447854"/>
            <a:ext cx="15078627" cy="3557721"/>
          </a:xfrm>
          <a:prstGeom prst="rect">
            <a:avLst/>
          </a:prstGeom>
        </p:spPr>
        <p:txBody>
          <a:bodyPr anchor="t" rtlCol="false" tIns="0" lIns="0" bIns="0" rIns="0">
            <a:spAutoFit/>
          </a:bodyPr>
          <a:lstStyle/>
          <a:p>
            <a:pPr algn="just">
              <a:lnSpc>
                <a:spcPts val="4895"/>
              </a:lnSpc>
            </a:pPr>
            <a:r>
              <a:rPr lang="en-US" sz="3496">
                <a:solidFill>
                  <a:srgbClr val="339097"/>
                </a:solidFill>
                <a:latin typeface="Muli Regular"/>
              </a:rPr>
              <a:t>Trang “giohang.php” là trang mà khách hàng có thể xem được những sản phẩm của mình </a:t>
            </a:r>
            <a:r>
              <a:rPr lang="en-US" sz="3496">
                <a:solidFill>
                  <a:srgbClr val="339097"/>
                </a:solidFill>
                <a:latin typeface="Muli Regular"/>
              </a:rPr>
              <a:t>đã chọn. Tại đây khách hàng có thể biết được số lượng mặt hàng  ng số tiền phải thanh toán. Khách hàng có thể thêm, cập nhập cũng như  xóa sản phẩm ngay tại giỏ hàng. Khách hàng điền đầy đủ thông tin vào form “thông tin đặt hàng” để có thể mua hàng.</a:t>
            </a:r>
          </a:p>
          <a:p>
            <a:pPr algn="just">
              <a:lnSpc>
                <a:spcPts val="3927"/>
              </a:lnSpc>
            </a:pPr>
          </a:p>
        </p:txBody>
      </p:sp>
      <p:sp>
        <p:nvSpPr>
          <p:cNvPr name="TextBox 3" id="3"/>
          <p:cNvSpPr txBox="true"/>
          <p:nvPr/>
        </p:nvSpPr>
        <p:spPr>
          <a:xfrm rot="0">
            <a:off x="778494" y="677402"/>
            <a:ext cx="14399653" cy="1222401"/>
          </a:xfrm>
          <a:prstGeom prst="rect">
            <a:avLst/>
          </a:prstGeom>
        </p:spPr>
        <p:txBody>
          <a:bodyPr anchor="t" rtlCol="false" tIns="0" lIns="0" bIns="0" rIns="0">
            <a:spAutoFit/>
          </a:bodyPr>
          <a:lstStyle/>
          <a:p>
            <a:pPr algn="r">
              <a:lnSpc>
                <a:spcPts val="8597"/>
              </a:lnSpc>
            </a:pPr>
            <a:r>
              <a:rPr lang="en-US" sz="10882">
                <a:solidFill>
                  <a:srgbClr val="303030"/>
                </a:solidFill>
                <a:latin typeface="Dancing Script"/>
              </a:rPr>
              <a:t>Giao diện trang giỏ hàng</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178147" y="2153043"/>
            <a:ext cx="1255902" cy="1325809"/>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00749" y="531388"/>
            <a:ext cx="1255902" cy="1325809"/>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509672" y="7824639"/>
            <a:ext cx="1255902" cy="1325809"/>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594323" y="8137897"/>
            <a:ext cx="1255902" cy="1325809"/>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4347970" y="7511381"/>
            <a:ext cx="11458128" cy="1952325"/>
          </a:xfrm>
          <a:prstGeom prst="rect">
            <a:avLst/>
          </a:prstGeom>
        </p:spPr>
      </p:pic>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965780" y="5665627"/>
            <a:ext cx="2261003" cy="2472270"/>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0DFC8"/>
        </a:solidFill>
      </p:bgPr>
    </p:bg>
    <p:spTree>
      <p:nvGrpSpPr>
        <p:cNvPr id="1" name=""/>
        <p:cNvGrpSpPr/>
        <p:nvPr/>
      </p:nvGrpSpPr>
      <p:grpSpPr>
        <a:xfrm>
          <a:off x="0" y="0"/>
          <a:ext cx="0" cy="0"/>
          <a:chOff x="0" y="0"/>
          <a:chExt cx="0" cy="0"/>
        </a:xfrm>
      </p:grpSpPr>
      <p:sp>
        <p:nvSpPr>
          <p:cNvPr name="TextBox 2" id="2"/>
          <p:cNvSpPr txBox="true"/>
          <p:nvPr/>
        </p:nvSpPr>
        <p:spPr>
          <a:xfrm rot="0">
            <a:off x="545742" y="667877"/>
            <a:ext cx="14227993" cy="1211969"/>
          </a:xfrm>
          <a:prstGeom prst="rect">
            <a:avLst/>
          </a:prstGeom>
        </p:spPr>
        <p:txBody>
          <a:bodyPr anchor="t" rtlCol="false" tIns="0" lIns="0" bIns="0" rIns="0">
            <a:spAutoFit/>
          </a:bodyPr>
          <a:lstStyle/>
          <a:p>
            <a:pPr algn="r">
              <a:lnSpc>
                <a:spcPts val="8493"/>
              </a:lnSpc>
            </a:pPr>
            <a:r>
              <a:rPr lang="en-US" sz="10750">
                <a:solidFill>
                  <a:srgbClr val="303030"/>
                </a:solidFill>
                <a:latin typeface="Dancing Script"/>
              </a:rPr>
              <a:t>Giao diện trang thanh toán</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559207" y="8141741"/>
            <a:ext cx="1255902" cy="1325809"/>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888098" y="2520101"/>
            <a:ext cx="1255902" cy="1325809"/>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45742" y="1194292"/>
            <a:ext cx="1255902" cy="1325809"/>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974880" y="6037968"/>
            <a:ext cx="2699626" cy="4090343"/>
          </a:xfrm>
          <a:prstGeom prst="rect">
            <a:avLst/>
          </a:prstGeom>
        </p:spPr>
      </p:pic>
      <p:pic>
        <p:nvPicPr>
          <p:cNvPr name="Picture 7" id="7"/>
          <p:cNvPicPr>
            <a:picLocks noChangeAspect="true"/>
          </p:cNvPicPr>
          <p:nvPr/>
        </p:nvPicPr>
        <p:blipFill>
          <a:blip r:embed="rId6"/>
          <a:srcRect l="1990" t="0" r="4895" b="0"/>
          <a:stretch>
            <a:fillRect/>
          </a:stretch>
        </p:blipFill>
        <p:spPr>
          <a:xfrm flipH="false" flipV="false" rot="0">
            <a:off x="1022100" y="3284220"/>
            <a:ext cx="6865997" cy="6183329"/>
          </a:xfrm>
          <a:prstGeom prst="rect">
            <a:avLst/>
          </a:prstGeom>
        </p:spPr>
      </p:pic>
      <p:sp>
        <p:nvSpPr>
          <p:cNvPr name="TextBox 8" id="8"/>
          <p:cNvSpPr txBox="true"/>
          <p:nvPr/>
        </p:nvSpPr>
        <p:spPr>
          <a:xfrm rot="0">
            <a:off x="9559207" y="2453426"/>
            <a:ext cx="8115300" cy="3584543"/>
          </a:xfrm>
          <a:prstGeom prst="rect">
            <a:avLst/>
          </a:prstGeom>
        </p:spPr>
        <p:txBody>
          <a:bodyPr anchor="t" rtlCol="false" tIns="0" lIns="0" bIns="0" rIns="0">
            <a:spAutoFit/>
          </a:bodyPr>
          <a:lstStyle/>
          <a:p>
            <a:pPr algn="just">
              <a:lnSpc>
                <a:spcPts val="4919"/>
              </a:lnSpc>
            </a:pPr>
            <a:r>
              <a:rPr lang="en-US" sz="3514">
                <a:solidFill>
                  <a:srgbClr val="339097"/>
                </a:solidFill>
                <a:latin typeface="Muli Regular"/>
              </a:rPr>
              <a:t>Trang “thanhtoan.php” là trang mà khi chọn "thanh toán"thì sẽ giúp khách hàng đặt hàng , cần nhập thông tin  theo form để cung cấp thông tin cần thiết cho đơn hàng.</a:t>
            </a:r>
          </a:p>
          <a:p>
            <a:pPr algn="just">
              <a:lnSpc>
                <a:spcPts val="3947"/>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0DFC8"/>
        </a:solidFill>
      </p:bgPr>
    </p:bg>
    <p:spTree>
      <p:nvGrpSpPr>
        <p:cNvPr id="1" name=""/>
        <p:cNvGrpSpPr/>
        <p:nvPr/>
      </p:nvGrpSpPr>
      <p:grpSpPr>
        <a:xfrm>
          <a:off x="0" y="0"/>
          <a:ext cx="0" cy="0"/>
          <a:chOff x="0" y="0"/>
          <a:chExt cx="0" cy="0"/>
        </a:xfrm>
      </p:grpSpPr>
      <p:sp>
        <p:nvSpPr>
          <p:cNvPr name="TextBox 2" id="2"/>
          <p:cNvSpPr txBox="true"/>
          <p:nvPr/>
        </p:nvSpPr>
        <p:spPr>
          <a:xfrm rot="0">
            <a:off x="2824494" y="768311"/>
            <a:ext cx="10753065" cy="1107812"/>
          </a:xfrm>
          <a:prstGeom prst="rect">
            <a:avLst/>
          </a:prstGeom>
        </p:spPr>
        <p:txBody>
          <a:bodyPr anchor="t" rtlCol="false" tIns="0" lIns="0" bIns="0" rIns="0">
            <a:spAutoFit/>
          </a:bodyPr>
          <a:lstStyle/>
          <a:p>
            <a:pPr algn="r">
              <a:lnSpc>
                <a:spcPts val="7703"/>
              </a:lnSpc>
            </a:pPr>
            <a:r>
              <a:rPr lang="en-US" sz="9751">
                <a:solidFill>
                  <a:srgbClr val="303030"/>
                </a:solidFill>
                <a:latin typeface="Dancing Script"/>
              </a:rPr>
              <a:t>Giao diện chân trang </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959790" y="7537006"/>
            <a:ext cx="1255902" cy="1325809"/>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672648" y="1876123"/>
            <a:ext cx="1255902" cy="1325809"/>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8592" y="4480596"/>
            <a:ext cx="1255902" cy="1325809"/>
          </a:xfrm>
          <a:prstGeom prst="rect">
            <a:avLst/>
          </a:prstGeom>
        </p:spPr>
      </p:pic>
      <p:grpSp>
        <p:nvGrpSpPr>
          <p:cNvPr name="Group 6" id="6"/>
          <p:cNvGrpSpPr/>
          <p:nvPr/>
        </p:nvGrpSpPr>
        <p:grpSpPr>
          <a:xfrm rot="0">
            <a:off x="14786710" y="3953328"/>
            <a:ext cx="3695886" cy="5791686"/>
            <a:chOff x="0" y="0"/>
            <a:chExt cx="578713" cy="906880"/>
          </a:xfrm>
        </p:grpSpPr>
        <p:sp>
          <p:nvSpPr>
            <p:cNvPr name="Freeform 7" id="7"/>
            <p:cNvSpPr/>
            <p:nvPr/>
          </p:nvSpPr>
          <p:spPr>
            <a:xfrm flipH="false" flipV="false">
              <a:off x="0" y="0"/>
              <a:ext cx="578713" cy="906880"/>
            </a:xfrm>
            <a:custGeom>
              <a:avLst/>
              <a:gdLst/>
              <a:ahLst/>
              <a:cxnLst/>
              <a:rect r="r" b="b" t="t" l="l"/>
              <a:pathLst>
                <a:path h="906880" w="578713">
                  <a:moveTo>
                    <a:pt x="90074" y="0"/>
                  </a:moveTo>
                  <a:lnTo>
                    <a:pt x="488639" y="0"/>
                  </a:lnTo>
                  <a:cubicBezTo>
                    <a:pt x="512528" y="0"/>
                    <a:pt x="535439" y="9490"/>
                    <a:pt x="552331" y="26382"/>
                  </a:cubicBezTo>
                  <a:cubicBezTo>
                    <a:pt x="569223" y="43274"/>
                    <a:pt x="578713" y="66185"/>
                    <a:pt x="578713" y="90074"/>
                  </a:cubicBezTo>
                  <a:lnTo>
                    <a:pt x="578713" y="816806"/>
                  </a:lnTo>
                  <a:cubicBezTo>
                    <a:pt x="578713" y="866553"/>
                    <a:pt x="538386" y="906880"/>
                    <a:pt x="488639" y="906880"/>
                  </a:cubicBezTo>
                  <a:lnTo>
                    <a:pt x="90074" y="906880"/>
                  </a:lnTo>
                  <a:cubicBezTo>
                    <a:pt x="40327" y="906880"/>
                    <a:pt x="0" y="866553"/>
                    <a:pt x="0" y="816806"/>
                  </a:cubicBezTo>
                  <a:lnTo>
                    <a:pt x="0" y="90074"/>
                  </a:lnTo>
                  <a:cubicBezTo>
                    <a:pt x="0" y="40327"/>
                    <a:pt x="40327" y="0"/>
                    <a:pt x="90074" y="0"/>
                  </a:cubicBezTo>
                  <a:close/>
                </a:path>
              </a:pathLst>
            </a:custGeom>
            <a:solidFill>
              <a:srgbClr val="FD5D5B"/>
            </a:solidFill>
            <a:ln w="19050">
              <a:solidFill>
                <a:srgbClr val="40246D"/>
              </a:solidFill>
            </a:ln>
          </p:spPr>
        </p:sp>
        <p:sp>
          <p:nvSpPr>
            <p:cNvPr name="TextBox 8" id="8"/>
            <p:cNvSpPr txBox="true"/>
            <p:nvPr/>
          </p:nvSpPr>
          <p:spPr>
            <a:xfrm>
              <a:off x="0" y="-47625"/>
              <a:ext cx="812800" cy="860425"/>
            </a:xfrm>
            <a:prstGeom prst="rect">
              <a:avLst/>
            </a:prstGeom>
          </p:spPr>
          <p:txBody>
            <a:bodyPr anchor="ctr" rtlCol="false" tIns="254000" lIns="254000" bIns="254000" rIns="254000"/>
            <a:lstStyle/>
            <a:p>
              <a:pPr algn="ctr">
                <a:lnSpc>
                  <a:spcPts val="3360"/>
                </a:lnSpc>
              </a:pPr>
            </a:p>
          </p:txBody>
        </p:sp>
      </p:grpSp>
      <p:pic>
        <p:nvPicPr>
          <p:cNvPr name="Picture 9" id="9"/>
          <p:cNvPicPr>
            <a:picLocks noChangeAspect="true"/>
          </p:cNvPicPr>
          <p:nvPr/>
        </p:nvPicPr>
        <p:blipFill>
          <a:blip r:embed="rId4"/>
          <a:srcRect l="0" t="0" r="0" b="0"/>
          <a:stretch>
            <a:fillRect/>
          </a:stretch>
        </p:blipFill>
        <p:spPr>
          <a:xfrm flipH="false" flipV="false" rot="0">
            <a:off x="6383031" y="6775795"/>
            <a:ext cx="9556351" cy="2087019"/>
          </a:xfrm>
          <a:prstGeom prst="rect">
            <a:avLst/>
          </a:prstGeom>
        </p:spPr>
      </p:pic>
      <p:sp>
        <p:nvSpPr>
          <p:cNvPr name="TextBox 10" id="10"/>
          <p:cNvSpPr txBox="true"/>
          <p:nvPr/>
        </p:nvSpPr>
        <p:spPr>
          <a:xfrm rot="0">
            <a:off x="2824494" y="3000637"/>
            <a:ext cx="8115300" cy="3584543"/>
          </a:xfrm>
          <a:prstGeom prst="rect">
            <a:avLst/>
          </a:prstGeom>
        </p:spPr>
        <p:txBody>
          <a:bodyPr anchor="t" rtlCol="false" tIns="0" lIns="0" bIns="0" rIns="0">
            <a:spAutoFit/>
          </a:bodyPr>
          <a:lstStyle/>
          <a:p>
            <a:pPr algn="just">
              <a:lnSpc>
                <a:spcPts val="4919"/>
              </a:lnSpc>
            </a:pPr>
            <a:r>
              <a:rPr lang="en-US" sz="3514">
                <a:solidFill>
                  <a:srgbClr val="339097"/>
                </a:solidFill>
                <a:latin typeface="Muli Regular"/>
              </a:rPr>
              <a:t>Trang “footer.php” là trang hiển thị các thông tin của cửa hàng như liên hệ, email, địa chỉ , giúp người dùng có thể liên hệ với cửa hàng nhanh chóng ,hiệu quả.</a:t>
            </a:r>
          </a:p>
          <a:p>
            <a:pPr algn="just">
              <a:lnSpc>
                <a:spcPts val="3947"/>
              </a:lnSpc>
            </a:pPr>
          </a:p>
        </p:txBody>
      </p:sp>
      <p:pic>
        <p:nvPicPr>
          <p:cNvPr name="Picture 11" id="1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28940"/>
          <a:stretch>
            <a:fillRect/>
          </a:stretch>
        </p:blipFill>
        <p:spPr>
          <a:xfrm flipH="false" flipV="false" rot="0">
            <a:off x="11300599" y="2821591"/>
            <a:ext cx="6711766" cy="3954204"/>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0DFC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768760" y="2288438"/>
            <a:ext cx="2538228" cy="2623185"/>
            <a:chOff x="0" y="0"/>
            <a:chExt cx="6362700" cy="6575666"/>
          </a:xfrm>
        </p:grpSpPr>
        <p:sp>
          <p:nvSpPr>
            <p:cNvPr name="Freeform 3" id="3"/>
            <p:cNvSpPr/>
            <p:nvPr/>
          </p:nvSpPr>
          <p:spPr>
            <a:xfrm flipH="false" flipV="false">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2"/>
              <a:stretch>
                <a:fillRect l="-4313" r="-4313" t="0" b="0"/>
              </a:stretch>
            </a:blipFill>
          </p:spPr>
        </p:sp>
      </p:grpSp>
      <p:pic>
        <p:nvPicPr>
          <p:cNvPr name="Picture 4" id="4"/>
          <p:cNvPicPr>
            <a:picLocks noChangeAspect="true"/>
          </p:cNvPicPr>
          <p:nvPr/>
        </p:nvPicPr>
        <p:blipFill>
          <a:blip r:embed="rId3"/>
          <a:srcRect l="0" t="0" r="0" b="0"/>
          <a:stretch>
            <a:fillRect/>
          </a:stretch>
        </p:blipFill>
        <p:spPr>
          <a:xfrm flipH="false" flipV="false" rot="0">
            <a:off x="10342818" y="5042122"/>
            <a:ext cx="6221720" cy="4947392"/>
          </a:xfrm>
          <a:prstGeom prst="rect">
            <a:avLst/>
          </a:prstGeom>
        </p:spPr>
      </p:pic>
      <p:pic>
        <p:nvPicPr>
          <p:cNvPr name="Picture 5" id="5"/>
          <p:cNvPicPr>
            <a:picLocks noChangeAspect="true"/>
          </p:cNvPicPr>
          <p:nvPr/>
        </p:nvPicPr>
        <p:blipFill>
          <a:blip r:embed="rId4"/>
          <a:srcRect l="0" t="0" r="5703" b="0"/>
          <a:stretch>
            <a:fillRect/>
          </a:stretch>
        </p:blipFill>
        <p:spPr>
          <a:xfrm flipH="false" flipV="false" rot="0">
            <a:off x="5388238" y="4744636"/>
            <a:ext cx="3163587" cy="5542364"/>
          </a:xfrm>
          <a:prstGeom prst="rect">
            <a:avLst/>
          </a:prstGeom>
        </p:spPr>
      </p:pic>
      <p:sp>
        <p:nvSpPr>
          <p:cNvPr name="TextBox 6" id="6"/>
          <p:cNvSpPr txBox="true"/>
          <p:nvPr/>
        </p:nvSpPr>
        <p:spPr>
          <a:xfrm rot="0">
            <a:off x="573079" y="352425"/>
            <a:ext cx="14217232" cy="1936013"/>
          </a:xfrm>
          <a:prstGeom prst="rect">
            <a:avLst/>
          </a:prstGeom>
        </p:spPr>
        <p:txBody>
          <a:bodyPr anchor="t" rtlCol="false" tIns="0" lIns="0" bIns="0" rIns="0">
            <a:spAutoFit/>
          </a:bodyPr>
          <a:lstStyle/>
          <a:p>
            <a:pPr algn="r">
              <a:lnSpc>
                <a:spcPts val="7165"/>
              </a:lnSpc>
            </a:pPr>
            <a:r>
              <a:rPr lang="en-US" sz="9070">
                <a:solidFill>
                  <a:srgbClr val="303030"/>
                </a:solidFill>
                <a:latin typeface="Dancing Script"/>
              </a:rPr>
              <a:t>Giao diện trang</a:t>
            </a:r>
            <a:r>
              <a:rPr lang="en-US" sz="9070">
                <a:solidFill>
                  <a:srgbClr val="303030"/>
                </a:solidFill>
                <a:latin typeface="Dancing Script"/>
              </a:rPr>
              <a:t>                      đăng ký , đăng nhập</a:t>
            </a:r>
          </a:p>
        </p:txBody>
      </p:sp>
      <p:sp>
        <p:nvSpPr>
          <p:cNvPr name="TextBox 7" id="7"/>
          <p:cNvSpPr txBox="true"/>
          <p:nvPr/>
        </p:nvSpPr>
        <p:spPr>
          <a:xfrm rot="0">
            <a:off x="356016" y="2400889"/>
            <a:ext cx="7325679" cy="2343747"/>
          </a:xfrm>
          <a:prstGeom prst="rect">
            <a:avLst/>
          </a:prstGeom>
        </p:spPr>
        <p:txBody>
          <a:bodyPr anchor="t" rtlCol="false" tIns="0" lIns="0" bIns="0" rIns="0">
            <a:spAutoFit/>
          </a:bodyPr>
          <a:lstStyle/>
          <a:p>
            <a:pPr algn="just">
              <a:lnSpc>
                <a:spcPts val="4919"/>
              </a:lnSpc>
            </a:pPr>
            <a:r>
              <a:rPr lang="en-US" sz="3514">
                <a:solidFill>
                  <a:srgbClr val="339097"/>
                </a:solidFill>
                <a:latin typeface="Muli Regular"/>
              </a:rPr>
              <a:t>Trang này là trang dùng để đăng nhập , tạo tài khoản để lưu trữ thông tin của người dùng .</a:t>
            </a:r>
          </a:p>
          <a:p>
            <a:pPr algn="just">
              <a:lnSpc>
                <a:spcPts val="3947"/>
              </a:lnSpc>
            </a:pPr>
          </a:p>
        </p:txBody>
      </p:sp>
      <p:sp>
        <p:nvSpPr>
          <p:cNvPr name="AutoShape 8" id="8"/>
          <p:cNvSpPr/>
          <p:nvPr/>
        </p:nvSpPr>
        <p:spPr>
          <a:xfrm flipH="true">
            <a:off x="6991132" y="3771865"/>
            <a:ext cx="18861" cy="971928"/>
          </a:xfrm>
          <a:prstGeom prst="line">
            <a:avLst/>
          </a:prstGeom>
          <a:ln cap="flat" w="38100">
            <a:solidFill>
              <a:srgbClr val="FF3131"/>
            </a:solidFill>
            <a:prstDash val="solid"/>
            <a:headEnd type="none" len="sm" w="sm"/>
            <a:tailEnd type="arrow" len="sm" w="med"/>
          </a:ln>
        </p:spPr>
      </p:sp>
      <p:sp>
        <p:nvSpPr>
          <p:cNvPr name="AutoShape 9" id="9"/>
          <p:cNvSpPr/>
          <p:nvPr/>
        </p:nvSpPr>
        <p:spPr>
          <a:xfrm flipV="true">
            <a:off x="7010164" y="3790914"/>
            <a:ext cx="2133836" cy="19050"/>
          </a:xfrm>
          <a:prstGeom prst="line">
            <a:avLst/>
          </a:prstGeom>
          <a:ln cap="flat" w="38100">
            <a:solidFill>
              <a:srgbClr val="FF3131"/>
            </a:solidFill>
            <a:prstDash val="solid"/>
            <a:headEnd type="none" len="sm" w="sm"/>
            <a:tailEnd type="none" len="sm" w="sm"/>
          </a:ln>
        </p:spPr>
      </p:sp>
      <p:sp>
        <p:nvSpPr>
          <p:cNvPr name="AutoShape 10" id="10"/>
          <p:cNvSpPr/>
          <p:nvPr/>
        </p:nvSpPr>
        <p:spPr>
          <a:xfrm>
            <a:off x="10661293" y="3272139"/>
            <a:ext cx="2086430" cy="0"/>
          </a:xfrm>
          <a:prstGeom prst="line">
            <a:avLst/>
          </a:prstGeom>
          <a:ln cap="flat" w="38100">
            <a:solidFill>
              <a:srgbClr val="FF3131"/>
            </a:solidFill>
            <a:prstDash val="solid"/>
            <a:headEnd type="none" len="sm" w="sm"/>
            <a:tailEnd type="none" len="sm" w="sm"/>
          </a:ln>
        </p:spPr>
      </p:sp>
      <p:sp>
        <p:nvSpPr>
          <p:cNvPr name="AutoShape 11" id="11"/>
          <p:cNvSpPr/>
          <p:nvPr/>
        </p:nvSpPr>
        <p:spPr>
          <a:xfrm>
            <a:off x="12747723" y="3291189"/>
            <a:ext cx="19046" cy="1938938"/>
          </a:xfrm>
          <a:prstGeom prst="line">
            <a:avLst/>
          </a:prstGeom>
          <a:ln cap="flat" w="38100">
            <a:solidFill>
              <a:srgbClr val="FF3131"/>
            </a:solidFill>
            <a:prstDash val="solid"/>
            <a:headEnd type="none" len="sm" w="sm"/>
            <a:tailEnd type="arrow" len="sm" w="med"/>
          </a:ln>
        </p:spPr>
      </p:sp>
      <p:pic>
        <p:nvPicPr>
          <p:cNvPr name="Picture 12" id="12"/>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352120" y="5839003"/>
            <a:ext cx="1793201" cy="2568387"/>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9D9D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390352" y="676748"/>
            <a:ext cx="9844180" cy="5030160"/>
          </a:xfrm>
          <a:prstGeom prst="rect">
            <a:avLst/>
          </a:prstGeom>
        </p:spPr>
      </p:pic>
      <p:grpSp>
        <p:nvGrpSpPr>
          <p:cNvPr name="Group 3" id="3"/>
          <p:cNvGrpSpPr>
            <a:grpSpLocks noChangeAspect="true"/>
          </p:cNvGrpSpPr>
          <p:nvPr/>
        </p:nvGrpSpPr>
        <p:grpSpPr>
          <a:xfrm rot="0">
            <a:off x="14347216" y="219470"/>
            <a:ext cx="3435703" cy="3821623"/>
            <a:chOff x="687070" y="247650"/>
            <a:chExt cx="11148060" cy="12400280"/>
          </a:xfrm>
        </p:grpSpPr>
        <p:sp>
          <p:nvSpPr>
            <p:cNvPr name="Freeform 4" id="4"/>
            <p:cNvSpPr/>
            <p:nvPr/>
          </p:nvSpPr>
          <p:spPr>
            <a:xfrm flipH="false" flipV="false">
              <a:off x="687070" y="247650"/>
              <a:ext cx="11148061" cy="12400280"/>
            </a:xfrm>
            <a:custGeom>
              <a:avLst/>
              <a:gdLst/>
              <a:ahLst/>
              <a:cxnLst/>
              <a:rect r="r" b="b" t="t" l="l"/>
              <a:pathLst>
                <a:path h="12400280" w="11148061">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1"/>
                    <a:pt x="2499360" y="12005311"/>
                    <a:pt x="4248150" y="12081511"/>
                  </a:cubicBezTo>
                  <a:cubicBezTo>
                    <a:pt x="7001510" y="12400280"/>
                    <a:pt x="9088120" y="10502901"/>
                    <a:pt x="10118091" y="8309611"/>
                  </a:cubicBezTo>
                  <a:cubicBezTo>
                    <a:pt x="11148061" y="6116320"/>
                    <a:pt x="10782300" y="3361691"/>
                    <a:pt x="9215121" y="1497330"/>
                  </a:cubicBezTo>
                  <a:close/>
                </a:path>
              </a:pathLst>
            </a:custGeom>
            <a:blipFill>
              <a:blip r:embed="rId4"/>
              <a:stretch>
                <a:fillRect l="-15257" r="-1957" t="-2044" b="2044"/>
              </a:stretch>
            </a:blipFill>
          </p:spPr>
        </p:sp>
      </p:gr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6106452" y="8126828"/>
            <a:ext cx="2305695" cy="2642631"/>
          </a:xfrm>
          <a:prstGeom prst="rect">
            <a:avLst/>
          </a:prstGeom>
        </p:spPr>
      </p:pic>
      <p:sp>
        <p:nvSpPr>
          <p:cNvPr name="TextBox 6" id="6"/>
          <p:cNvSpPr txBox="true"/>
          <p:nvPr/>
        </p:nvSpPr>
        <p:spPr>
          <a:xfrm rot="0">
            <a:off x="3965085" y="2001978"/>
            <a:ext cx="8980325" cy="2722601"/>
          </a:xfrm>
          <a:prstGeom prst="rect">
            <a:avLst/>
          </a:prstGeom>
        </p:spPr>
        <p:txBody>
          <a:bodyPr anchor="t" rtlCol="false" tIns="0" lIns="0" bIns="0" rIns="0">
            <a:spAutoFit/>
          </a:bodyPr>
          <a:lstStyle/>
          <a:p>
            <a:pPr algn="ctr">
              <a:lnSpc>
                <a:spcPts val="10300"/>
              </a:lnSpc>
            </a:pPr>
            <a:r>
              <a:rPr lang="en-US" sz="11573">
                <a:solidFill>
                  <a:srgbClr val="101010"/>
                </a:solidFill>
                <a:latin typeface="Sriracha"/>
              </a:rPr>
              <a:t>Giới thiệu về đề tài</a:t>
            </a:r>
          </a:p>
        </p:txBody>
      </p:sp>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112258">
            <a:off x="-2358816" y="6899620"/>
            <a:ext cx="9975080" cy="5097047"/>
          </a:xfrm>
          <a:prstGeom prst="rect">
            <a:avLst/>
          </a:prstGeom>
        </p:spPr>
      </p:pic>
      <p:pic>
        <p:nvPicPr>
          <p:cNvPr name="Picture 8" id="8"/>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265519" y="4329807"/>
            <a:ext cx="1842811" cy="2754202"/>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0DFC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3416102"/>
            <a:ext cx="2995089" cy="202817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6995525" y="3596452"/>
            <a:ext cx="9866355" cy="1423032"/>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6995525" y="5419533"/>
            <a:ext cx="9892773" cy="1476883"/>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862427" y="6182715"/>
            <a:ext cx="4616306" cy="3825400"/>
          </a:xfrm>
          <a:prstGeom prst="rect">
            <a:avLst/>
          </a:prstGeom>
        </p:spPr>
      </p:pic>
      <p:sp>
        <p:nvSpPr>
          <p:cNvPr name="TextBox 6" id="6"/>
          <p:cNvSpPr txBox="true"/>
          <p:nvPr/>
        </p:nvSpPr>
        <p:spPr>
          <a:xfrm rot="0">
            <a:off x="-555802" y="542809"/>
            <a:ext cx="17072266" cy="911387"/>
          </a:xfrm>
          <a:prstGeom prst="rect">
            <a:avLst/>
          </a:prstGeom>
        </p:spPr>
        <p:txBody>
          <a:bodyPr anchor="t" rtlCol="false" tIns="0" lIns="0" bIns="0" rIns="0">
            <a:spAutoFit/>
          </a:bodyPr>
          <a:lstStyle/>
          <a:p>
            <a:pPr>
              <a:lnSpc>
                <a:spcPts val="6328"/>
              </a:lnSpc>
            </a:pPr>
            <a:r>
              <a:rPr lang="en-US" sz="8010">
                <a:solidFill>
                  <a:srgbClr val="303030"/>
                </a:solidFill>
                <a:latin typeface="Dancing Script"/>
              </a:rPr>
              <a:t>     Giao diện của các trang sau khi đăng nhập</a:t>
            </a:r>
          </a:p>
        </p:txBody>
      </p:sp>
      <p:sp>
        <p:nvSpPr>
          <p:cNvPr name="TextBox 7" id="7"/>
          <p:cNvSpPr txBox="true"/>
          <p:nvPr/>
        </p:nvSpPr>
        <p:spPr>
          <a:xfrm rot="0">
            <a:off x="605731" y="1882882"/>
            <a:ext cx="8110190" cy="1218208"/>
          </a:xfrm>
          <a:prstGeom prst="rect">
            <a:avLst/>
          </a:prstGeom>
        </p:spPr>
        <p:txBody>
          <a:bodyPr anchor="t" rtlCol="false" tIns="0" lIns="0" bIns="0" rIns="0">
            <a:spAutoFit/>
          </a:bodyPr>
          <a:lstStyle/>
          <a:p>
            <a:pPr algn="just">
              <a:lnSpc>
                <a:spcPts val="4919"/>
              </a:lnSpc>
            </a:pPr>
            <a:r>
              <a:rPr lang="en-US" sz="3514">
                <a:solidFill>
                  <a:srgbClr val="339097"/>
                </a:solidFill>
                <a:latin typeface="Muli Regular"/>
              </a:rPr>
              <a:t>Sau khi đăng nhập thì người dùng có thể thao tác các chức năng sau:</a:t>
            </a:r>
          </a:p>
        </p:txBody>
      </p:sp>
      <p:sp>
        <p:nvSpPr>
          <p:cNvPr name="AutoShape 8" id="8"/>
          <p:cNvSpPr/>
          <p:nvPr/>
        </p:nvSpPr>
        <p:spPr>
          <a:xfrm>
            <a:off x="3368591" y="4307968"/>
            <a:ext cx="3626934" cy="0"/>
          </a:xfrm>
          <a:prstGeom prst="line">
            <a:avLst/>
          </a:prstGeom>
          <a:ln cap="flat" w="38100">
            <a:solidFill>
              <a:srgbClr val="FF3131"/>
            </a:solidFill>
            <a:prstDash val="solid"/>
            <a:headEnd type="none" len="sm" w="sm"/>
            <a:tailEnd type="triangle" len="med" w="lg"/>
          </a:ln>
        </p:spPr>
      </p:sp>
      <p:sp>
        <p:nvSpPr>
          <p:cNvPr name="AutoShape 9" id="9"/>
          <p:cNvSpPr/>
          <p:nvPr/>
        </p:nvSpPr>
        <p:spPr>
          <a:xfrm>
            <a:off x="4679876" y="4850288"/>
            <a:ext cx="0" cy="1307687"/>
          </a:xfrm>
          <a:prstGeom prst="line">
            <a:avLst/>
          </a:prstGeom>
          <a:ln cap="flat" w="38100">
            <a:solidFill>
              <a:srgbClr val="FF3131"/>
            </a:solidFill>
            <a:prstDash val="solid"/>
            <a:headEnd type="none" len="sm" w="sm"/>
            <a:tailEnd type="triangle" len="med" w="lg"/>
          </a:ln>
        </p:spPr>
      </p:sp>
      <p:sp>
        <p:nvSpPr>
          <p:cNvPr name="AutoShape 10" id="10"/>
          <p:cNvSpPr/>
          <p:nvPr/>
        </p:nvSpPr>
        <p:spPr>
          <a:xfrm>
            <a:off x="3330491" y="4831238"/>
            <a:ext cx="1330335" cy="0"/>
          </a:xfrm>
          <a:prstGeom prst="line">
            <a:avLst/>
          </a:prstGeom>
          <a:ln cap="flat" w="38100">
            <a:solidFill>
              <a:srgbClr val="FF3131"/>
            </a:solidFill>
            <a:prstDash val="solid"/>
            <a:headEnd type="none" len="sm" w="sm"/>
            <a:tailEnd type="none" len="sm" w="sm"/>
          </a:ln>
        </p:spPr>
      </p:sp>
      <p:sp>
        <p:nvSpPr>
          <p:cNvPr name="AutoShape 11" id="11"/>
          <p:cNvSpPr/>
          <p:nvPr/>
        </p:nvSpPr>
        <p:spPr>
          <a:xfrm flipH="true">
            <a:off x="13135892" y="4812188"/>
            <a:ext cx="2962525" cy="607346"/>
          </a:xfrm>
          <a:prstGeom prst="line">
            <a:avLst/>
          </a:prstGeom>
          <a:ln cap="flat" w="38100">
            <a:solidFill>
              <a:srgbClr val="FF3131"/>
            </a:solidFill>
            <a:prstDash val="solid"/>
            <a:headEnd type="none" len="sm" w="sm"/>
            <a:tailEnd type="triangle" len="med" w="lg"/>
          </a:ln>
        </p:spPr>
      </p:sp>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7267">
            <a:off x="7815875" y="8018780"/>
            <a:ext cx="10857512" cy="5547950"/>
          </a:xfrm>
          <a:prstGeom prst="rect">
            <a:avLst/>
          </a:prstGeom>
        </p:spPr>
      </p:pic>
      <p:pic>
        <p:nvPicPr>
          <p:cNvPr name="Picture 13" id="1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5565775" y="7296467"/>
            <a:ext cx="2282897" cy="2572937"/>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0DFC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7267">
            <a:off x="-2809644" y="-1446978"/>
            <a:ext cx="14188592" cy="7250059"/>
          </a:xfrm>
          <a:prstGeom prst="rect">
            <a:avLst/>
          </a:prstGeom>
        </p:spPr>
      </p:pic>
      <p:sp>
        <p:nvSpPr>
          <p:cNvPr name="TextBox 3" id="3"/>
          <p:cNvSpPr txBox="true"/>
          <p:nvPr/>
        </p:nvSpPr>
        <p:spPr>
          <a:xfrm rot="0">
            <a:off x="1461576" y="781805"/>
            <a:ext cx="8932698" cy="3867396"/>
          </a:xfrm>
          <a:prstGeom prst="rect">
            <a:avLst/>
          </a:prstGeom>
        </p:spPr>
        <p:txBody>
          <a:bodyPr anchor="t" rtlCol="false" tIns="0" lIns="0" bIns="0" rIns="0">
            <a:spAutoFit/>
          </a:bodyPr>
          <a:lstStyle/>
          <a:p>
            <a:pPr algn="ctr">
              <a:lnSpc>
                <a:spcPts val="9889"/>
              </a:lnSpc>
            </a:pPr>
            <a:r>
              <a:rPr lang="en-US" sz="11112">
                <a:solidFill>
                  <a:srgbClr val="303030"/>
                </a:solidFill>
                <a:latin typeface="Sriracha"/>
              </a:rPr>
              <a:t>KẾT QUẢ ĐẠT ĐƯỢC, HẠN CHẾ</a:t>
            </a:r>
          </a:p>
        </p:txBody>
      </p:sp>
      <p:grpSp>
        <p:nvGrpSpPr>
          <p:cNvPr name="Group 4" id="4"/>
          <p:cNvGrpSpPr/>
          <p:nvPr/>
        </p:nvGrpSpPr>
        <p:grpSpPr>
          <a:xfrm rot="0">
            <a:off x="13480441" y="0"/>
            <a:ext cx="5307377" cy="3907672"/>
            <a:chOff x="0" y="0"/>
            <a:chExt cx="831045" cy="611875"/>
          </a:xfrm>
        </p:grpSpPr>
        <p:sp>
          <p:nvSpPr>
            <p:cNvPr name="Freeform 5" id="5"/>
            <p:cNvSpPr/>
            <p:nvPr/>
          </p:nvSpPr>
          <p:spPr>
            <a:xfrm flipH="false" flipV="false">
              <a:off x="0" y="0"/>
              <a:ext cx="831045" cy="611875"/>
            </a:xfrm>
            <a:custGeom>
              <a:avLst/>
              <a:gdLst/>
              <a:ahLst/>
              <a:cxnLst/>
              <a:rect r="r" b="b" t="t" l="l"/>
              <a:pathLst>
                <a:path h="611875" w="831045">
                  <a:moveTo>
                    <a:pt x="62724" y="0"/>
                  </a:moveTo>
                  <a:lnTo>
                    <a:pt x="768321" y="0"/>
                  </a:lnTo>
                  <a:cubicBezTo>
                    <a:pt x="784957" y="0"/>
                    <a:pt x="800911" y="6608"/>
                    <a:pt x="812674" y="18372"/>
                  </a:cubicBezTo>
                  <a:cubicBezTo>
                    <a:pt x="824437" y="30135"/>
                    <a:pt x="831045" y="46089"/>
                    <a:pt x="831045" y="62724"/>
                  </a:cubicBezTo>
                  <a:lnTo>
                    <a:pt x="831045" y="549151"/>
                  </a:lnTo>
                  <a:cubicBezTo>
                    <a:pt x="831045" y="583793"/>
                    <a:pt x="802963" y="611875"/>
                    <a:pt x="768321" y="611875"/>
                  </a:cubicBezTo>
                  <a:lnTo>
                    <a:pt x="62724" y="611875"/>
                  </a:lnTo>
                  <a:cubicBezTo>
                    <a:pt x="46089" y="611875"/>
                    <a:pt x="30135" y="605267"/>
                    <a:pt x="18372" y="593504"/>
                  </a:cubicBezTo>
                  <a:cubicBezTo>
                    <a:pt x="6608" y="581741"/>
                    <a:pt x="0" y="565786"/>
                    <a:pt x="0" y="549151"/>
                  </a:cubicBezTo>
                  <a:lnTo>
                    <a:pt x="0" y="62724"/>
                  </a:lnTo>
                  <a:cubicBezTo>
                    <a:pt x="0" y="28083"/>
                    <a:pt x="28083" y="0"/>
                    <a:pt x="62724" y="0"/>
                  </a:cubicBezTo>
                  <a:close/>
                </a:path>
              </a:pathLst>
            </a:custGeom>
            <a:solidFill>
              <a:srgbClr val="FD5D5B"/>
            </a:solidFill>
            <a:ln w="19050">
              <a:solidFill>
                <a:srgbClr val="40246D"/>
              </a:solidFill>
            </a:ln>
          </p:spPr>
        </p:sp>
        <p:sp>
          <p:nvSpPr>
            <p:cNvPr name="TextBox 6" id="6"/>
            <p:cNvSpPr txBox="true"/>
            <p:nvPr/>
          </p:nvSpPr>
          <p:spPr>
            <a:xfrm>
              <a:off x="0" y="-47625"/>
              <a:ext cx="812800" cy="860425"/>
            </a:xfrm>
            <a:prstGeom prst="rect">
              <a:avLst/>
            </a:prstGeom>
          </p:spPr>
          <p:txBody>
            <a:bodyPr anchor="ctr" rtlCol="false" tIns="254000" lIns="254000" bIns="254000" rIns="254000"/>
            <a:lstStyle/>
            <a:p>
              <a:pPr algn="ctr">
                <a:lnSpc>
                  <a:spcPts val="3360"/>
                </a:lnSpc>
              </a:pPr>
            </a:p>
          </p:txBody>
        </p:sp>
      </p:gr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28940"/>
          <a:stretch>
            <a:fillRect/>
          </a:stretch>
        </p:blipFill>
        <p:spPr>
          <a:xfrm flipH="false" flipV="false" rot="0">
            <a:off x="12916188" y="1448067"/>
            <a:ext cx="5871630" cy="3459243"/>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0DFC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00749" y="845870"/>
            <a:ext cx="1255902" cy="1325809"/>
          </a:xfrm>
          <a:prstGeom prst="rect">
            <a:avLst/>
          </a:prstGeom>
        </p:spPr>
      </p:pic>
      <p:sp>
        <p:nvSpPr>
          <p:cNvPr name="TextBox 3" id="3"/>
          <p:cNvSpPr txBox="true"/>
          <p:nvPr/>
        </p:nvSpPr>
        <p:spPr>
          <a:xfrm rot="0">
            <a:off x="451387" y="2114529"/>
            <a:ext cx="12637688" cy="3292715"/>
          </a:xfrm>
          <a:prstGeom prst="rect">
            <a:avLst/>
          </a:prstGeom>
        </p:spPr>
        <p:txBody>
          <a:bodyPr anchor="t" rtlCol="false" tIns="0" lIns="0" bIns="0" rIns="0">
            <a:spAutoFit/>
          </a:bodyPr>
          <a:lstStyle/>
          <a:p>
            <a:pPr algn="just" marL="672648" indent="-336324" lvl="1">
              <a:lnSpc>
                <a:spcPts val="4361"/>
              </a:lnSpc>
              <a:buFont typeface="Arial"/>
              <a:buChar char="•"/>
            </a:pPr>
            <a:r>
              <a:rPr lang="en-US" sz="3115">
                <a:solidFill>
                  <a:srgbClr val="695642"/>
                </a:solidFill>
                <a:latin typeface="Muli Regular"/>
              </a:rPr>
              <a:t> Hiển thị thông tin về cửa hàng để quảng bá hình ảnh.</a:t>
            </a:r>
          </a:p>
          <a:p>
            <a:pPr algn="just" marL="672648" indent="-336324" lvl="1">
              <a:lnSpc>
                <a:spcPts val="4361"/>
              </a:lnSpc>
              <a:buFont typeface="Arial"/>
              <a:buChar char="•"/>
            </a:pPr>
            <a:r>
              <a:rPr lang="en-US" sz="3115">
                <a:solidFill>
                  <a:srgbClr val="695642"/>
                </a:solidFill>
                <a:latin typeface="Muli Regular"/>
              </a:rPr>
              <a:t>Hiển thị danh sách các mặt hàng theo từng danh mục để khách hàng xem và chọn mua.</a:t>
            </a:r>
          </a:p>
          <a:p>
            <a:pPr algn="just" marL="672648" indent="-336324" lvl="1">
              <a:lnSpc>
                <a:spcPts val="4361"/>
              </a:lnSpc>
              <a:buFont typeface="Arial"/>
              <a:buChar char="•"/>
            </a:pPr>
            <a:r>
              <a:rPr lang="en-US" sz="3115">
                <a:solidFill>
                  <a:srgbClr val="695642"/>
                </a:solidFill>
                <a:latin typeface="Muli Regular"/>
              </a:rPr>
              <a:t>Khách hàng có thể đăng ký, đăng nhập và cập nhật thông tin của mình.</a:t>
            </a:r>
          </a:p>
          <a:p>
            <a:pPr algn="just" marL="672648" indent="-336324" lvl="1">
              <a:lnSpc>
                <a:spcPts val="4361"/>
              </a:lnSpc>
              <a:buFont typeface="Arial"/>
              <a:buChar char="•"/>
            </a:pPr>
            <a:r>
              <a:rPr lang="en-US" sz="3115">
                <a:solidFill>
                  <a:srgbClr val="695642"/>
                </a:solidFill>
                <a:latin typeface="Muli Regular"/>
              </a:rPr>
              <a:t> Khách hàng có thể tìm kiếm sản phẩm qua chức năng tìm kiếm.</a:t>
            </a:r>
          </a:p>
        </p:txBody>
      </p:sp>
      <p:sp>
        <p:nvSpPr>
          <p:cNvPr name="TextBox 4" id="4"/>
          <p:cNvSpPr txBox="true"/>
          <p:nvPr/>
        </p:nvSpPr>
        <p:spPr>
          <a:xfrm rot="0">
            <a:off x="2514417" y="806335"/>
            <a:ext cx="7879112" cy="1139824"/>
          </a:xfrm>
          <a:prstGeom prst="rect">
            <a:avLst/>
          </a:prstGeom>
        </p:spPr>
        <p:txBody>
          <a:bodyPr anchor="t" rtlCol="false" tIns="0" lIns="0" bIns="0" rIns="0">
            <a:spAutoFit/>
          </a:bodyPr>
          <a:lstStyle/>
          <a:p>
            <a:pPr>
              <a:lnSpc>
                <a:spcPts val="7899"/>
              </a:lnSpc>
            </a:pPr>
            <a:r>
              <a:rPr lang="en-US" sz="9999">
                <a:solidFill>
                  <a:srgbClr val="5E17EB"/>
                </a:solidFill>
                <a:latin typeface="Dancing Script"/>
              </a:rPr>
              <a:t>Kết quả đạt được</a:t>
            </a:r>
          </a:p>
        </p:txBody>
      </p:sp>
      <p:sp>
        <p:nvSpPr>
          <p:cNvPr name="TextBox 5" id="5"/>
          <p:cNvSpPr txBox="true"/>
          <p:nvPr/>
        </p:nvSpPr>
        <p:spPr>
          <a:xfrm rot="0">
            <a:off x="3966270" y="5917149"/>
            <a:ext cx="13729285" cy="4397070"/>
          </a:xfrm>
          <a:prstGeom prst="rect">
            <a:avLst/>
          </a:prstGeom>
        </p:spPr>
        <p:txBody>
          <a:bodyPr anchor="t" rtlCol="false" tIns="0" lIns="0" bIns="0" rIns="0">
            <a:spAutoFit/>
          </a:bodyPr>
          <a:lstStyle/>
          <a:p>
            <a:pPr algn="just" marL="677277" indent="-338639" lvl="1">
              <a:lnSpc>
                <a:spcPts val="4391"/>
              </a:lnSpc>
              <a:buFont typeface="Arial"/>
              <a:buChar char="•"/>
            </a:pPr>
            <a:r>
              <a:rPr lang="en-US" sz="3136">
                <a:solidFill>
                  <a:srgbClr val="695642"/>
                </a:solidFill>
                <a:latin typeface="Muli Regular"/>
              </a:rPr>
              <a:t>Sau khi khách hàng chọn và đặt hàng trực tiếp thì hàng sẽ được cho vào giỏ hàng, trong giỏ hàng sẽ hiện lên đơn hàng để khách hàng có thể nhập thông tin mua hàng và chốt hóa đơn.</a:t>
            </a:r>
          </a:p>
          <a:p>
            <a:pPr algn="just" marL="677277" indent="-338639" lvl="1">
              <a:lnSpc>
                <a:spcPts val="4391"/>
              </a:lnSpc>
              <a:buFont typeface="Arial"/>
              <a:buChar char="•"/>
            </a:pPr>
            <a:r>
              <a:rPr lang="en-US" sz="3136">
                <a:solidFill>
                  <a:srgbClr val="695642"/>
                </a:solidFill>
                <a:latin typeface="Muli Regular"/>
              </a:rPr>
              <a:t>Hiển thị thông tin Liên hệ.</a:t>
            </a:r>
          </a:p>
          <a:p>
            <a:pPr algn="just" marL="677277" indent="-338639" lvl="1">
              <a:lnSpc>
                <a:spcPts val="4391"/>
              </a:lnSpc>
              <a:buFont typeface="Arial"/>
              <a:buChar char="•"/>
            </a:pPr>
            <a:r>
              <a:rPr lang="en-US" sz="3136">
                <a:solidFill>
                  <a:srgbClr val="695642"/>
                </a:solidFill>
                <a:latin typeface="Muli Regular"/>
              </a:rPr>
              <a:t>Hiển thị form đánh giá và lưu trữ lời nhắn của khách hàng gử tới cửa hàng.</a:t>
            </a:r>
          </a:p>
          <a:p>
            <a:pPr algn="just" marL="677277" indent="-338639" lvl="1">
              <a:lnSpc>
                <a:spcPts val="4391"/>
              </a:lnSpc>
              <a:buFont typeface="Arial"/>
              <a:buChar char="•"/>
            </a:pPr>
            <a:r>
              <a:rPr lang="en-US" sz="3136">
                <a:solidFill>
                  <a:srgbClr val="695642"/>
                </a:solidFill>
                <a:latin typeface="Muli Regular"/>
              </a:rPr>
              <a:t>Chức năng cập nhật, sửa xóa sản phẩm, loại sản phẩm, danh mục sản phẩm.</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089075" y="3548790"/>
            <a:ext cx="1255902" cy="1325809"/>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344977" y="1508775"/>
            <a:ext cx="3304475" cy="3549729"/>
          </a:xfrm>
          <a:prstGeom prst="rect">
            <a:avLst/>
          </a:prstGeom>
        </p:spPr>
      </p:pic>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0DFC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545172" y="629139"/>
            <a:ext cx="1255902" cy="1325809"/>
          </a:xfrm>
          <a:prstGeom prst="rect">
            <a:avLst/>
          </a:prstGeom>
        </p:spPr>
      </p:pic>
      <p:sp>
        <p:nvSpPr>
          <p:cNvPr name="TextBox 3" id="3"/>
          <p:cNvSpPr txBox="true"/>
          <p:nvPr/>
        </p:nvSpPr>
        <p:spPr>
          <a:xfrm rot="0">
            <a:off x="6545172" y="3985826"/>
            <a:ext cx="11037698" cy="3073038"/>
          </a:xfrm>
          <a:prstGeom prst="rect">
            <a:avLst/>
          </a:prstGeom>
        </p:spPr>
        <p:txBody>
          <a:bodyPr anchor="t" rtlCol="false" tIns="0" lIns="0" bIns="0" rIns="0">
            <a:spAutoFit/>
          </a:bodyPr>
          <a:lstStyle/>
          <a:p>
            <a:pPr algn="just" marL="758730" indent="-379365" lvl="1">
              <a:lnSpc>
                <a:spcPts val="4919"/>
              </a:lnSpc>
              <a:buFont typeface="Arial"/>
              <a:buChar char="•"/>
            </a:pPr>
            <a:r>
              <a:rPr lang="en-US" sz="3514">
                <a:solidFill>
                  <a:srgbClr val="339097"/>
                </a:solidFill>
                <a:latin typeface="Muli Regular"/>
              </a:rPr>
              <a:t>Chưa thể hiển thị các sản phẩm mà khách hàng từng xem , từng mua .</a:t>
            </a:r>
          </a:p>
          <a:p>
            <a:pPr algn="just" marL="758730" indent="-379365" lvl="1">
              <a:lnSpc>
                <a:spcPts val="4919"/>
              </a:lnSpc>
              <a:buFont typeface="Arial"/>
              <a:buChar char="•"/>
            </a:pPr>
            <a:r>
              <a:rPr lang="en-US" sz="3514">
                <a:solidFill>
                  <a:srgbClr val="339097"/>
                </a:solidFill>
                <a:latin typeface="Muli Regular"/>
              </a:rPr>
              <a:t>Đang cập nhật ..</a:t>
            </a:r>
          </a:p>
          <a:p>
            <a:pPr algn="just">
              <a:lnSpc>
                <a:spcPts val="4919"/>
              </a:lnSpc>
            </a:pPr>
          </a:p>
          <a:p>
            <a:pPr algn="just">
              <a:lnSpc>
                <a:spcPts val="4919"/>
              </a:lnSpc>
            </a:pPr>
          </a:p>
        </p:txBody>
      </p:sp>
      <p:sp>
        <p:nvSpPr>
          <p:cNvPr name="TextBox 4" id="4"/>
          <p:cNvSpPr txBox="true"/>
          <p:nvPr/>
        </p:nvSpPr>
        <p:spPr>
          <a:xfrm rot="0">
            <a:off x="8201300" y="921383"/>
            <a:ext cx="4058413" cy="1131844"/>
          </a:xfrm>
          <a:prstGeom prst="rect">
            <a:avLst/>
          </a:prstGeom>
        </p:spPr>
        <p:txBody>
          <a:bodyPr anchor="t" rtlCol="false" tIns="0" lIns="0" bIns="0" rIns="0">
            <a:spAutoFit/>
          </a:bodyPr>
          <a:lstStyle/>
          <a:p>
            <a:pPr>
              <a:lnSpc>
                <a:spcPts val="7921"/>
              </a:lnSpc>
            </a:pPr>
            <a:r>
              <a:rPr lang="en-US" sz="10027">
                <a:solidFill>
                  <a:srgbClr val="5E17EB"/>
                </a:solidFill>
                <a:latin typeface="Dancing Script"/>
              </a:rPr>
              <a:t>Hạn chế</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08026" y="0"/>
            <a:ext cx="6037137" cy="3033676"/>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56421" y="1954947"/>
            <a:ext cx="2261003" cy="2472270"/>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2259713" y="7475393"/>
            <a:ext cx="4600978" cy="4600978"/>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5404649" y="6698488"/>
            <a:ext cx="4002565" cy="3755133"/>
          </a:xfrm>
          <a:prstGeom prst="rect">
            <a:avLst/>
          </a:prstGeom>
        </p:spPr>
      </p:pic>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0DFC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7267">
            <a:off x="1691091" y="760639"/>
            <a:ext cx="13481043" cy="6888517"/>
          </a:xfrm>
          <a:prstGeom prst="rect">
            <a:avLst/>
          </a:prstGeom>
        </p:spPr>
      </p:pic>
      <p:sp>
        <p:nvSpPr>
          <p:cNvPr name="TextBox 3" id="3"/>
          <p:cNvSpPr txBox="true"/>
          <p:nvPr/>
        </p:nvSpPr>
        <p:spPr>
          <a:xfrm rot="0">
            <a:off x="3783188" y="3098446"/>
            <a:ext cx="8932698" cy="2612967"/>
          </a:xfrm>
          <a:prstGeom prst="rect">
            <a:avLst/>
          </a:prstGeom>
        </p:spPr>
        <p:txBody>
          <a:bodyPr anchor="t" rtlCol="false" tIns="0" lIns="0" bIns="0" rIns="0">
            <a:spAutoFit/>
          </a:bodyPr>
          <a:lstStyle/>
          <a:p>
            <a:pPr algn="ctr">
              <a:lnSpc>
                <a:spcPts val="9889"/>
              </a:lnSpc>
            </a:pPr>
            <a:r>
              <a:rPr lang="en-US" sz="11112">
                <a:solidFill>
                  <a:srgbClr val="303030"/>
                </a:solidFill>
                <a:latin typeface="Sriracha"/>
              </a:rPr>
              <a:t>KHÓ KHĂN GẶP PHẢI</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0" y="1028700"/>
            <a:ext cx="4814660" cy="3991791"/>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940117" y="5346941"/>
            <a:ext cx="11165662" cy="6096960"/>
          </a:xfrm>
          <a:prstGeom prst="rect">
            <a:avLst/>
          </a:prstGeom>
        </p:spPr>
      </p:pic>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0DFC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996541" y="1476902"/>
            <a:ext cx="1255902" cy="1325809"/>
          </a:xfrm>
          <a:prstGeom prst="rect">
            <a:avLst/>
          </a:prstGeom>
        </p:spPr>
      </p:pic>
      <p:sp>
        <p:nvSpPr>
          <p:cNvPr name="TextBox 3" id="3"/>
          <p:cNvSpPr txBox="true"/>
          <p:nvPr/>
        </p:nvSpPr>
        <p:spPr>
          <a:xfrm rot="0">
            <a:off x="3625151" y="2962388"/>
            <a:ext cx="11037698" cy="2453913"/>
          </a:xfrm>
          <a:prstGeom prst="rect">
            <a:avLst/>
          </a:prstGeom>
        </p:spPr>
        <p:txBody>
          <a:bodyPr anchor="t" rtlCol="false" tIns="0" lIns="0" bIns="0" rIns="0">
            <a:spAutoFit/>
          </a:bodyPr>
          <a:lstStyle/>
          <a:p>
            <a:pPr algn="just" marL="758730" indent="-379365" lvl="1">
              <a:lnSpc>
                <a:spcPts val="4919"/>
              </a:lnSpc>
              <a:buFont typeface="Arial"/>
              <a:buChar char="•"/>
            </a:pPr>
            <a:r>
              <a:rPr lang="en-US" sz="3514">
                <a:solidFill>
                  <a:srgbClr val="339097"/>
                </a:solidFill>
                <a:latin typeface="Muli Regular"/>
              </a:rPr>
              <a:t>Hiện tại trang web đang được cập nhập cô thông cảm cho nhóm với ạ.</a:t>
            </a:r>
          </a:p>
          <a:p>
            <a:pPr algn="just">
              <a:lnSpc>
                <a:spcPts val="4919"/>
              </a:lnSpc>
            </a:pPr>
          </a:p>
          <a:p>
            <a:pPr algn="just">
              <a:lnSpc>
                <a:spcPts val="4919"/>
              </a:lnSpc>
            </a:pP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3272" y="7550360"/>
            <a:ext cx="3944261" cy="2950848"/>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66039" y="6052416"/>
            <a:ext cx="2261003" cy="2472270"/>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4662849" y="-1627842"/>
            <a:ext cx="5850524" cy="5850524"/>
          </a:xfrm>
          <a:prstGeom prst="rect">
            <a:avLst/>
          </a:prstGeom>
        </p:spPr>
      </p:pic>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0DFC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03347" y="2586039"/>
            <a:ext cx="10257792" cy="5601221"/>
          </a:xfrm>
          <a:prstGeom prst="rect">
            <a:avLst/>
          </a:prstGeom>
        </p:spPr>
      </p:pic>
      <p:sp>
        <p:nvSpPr>
          <p:cNvPr name="TextBox 3" id="3"/>
          <p:cNvSpPr txBox="true"/>
          <p:nvPr/>
        </p:nvSpPr>
        <p:spPr>
          <a:xfrm rot="0">
            <a:off x="2716486" y="4458752"/>
            <a:ext cx="12855029" cy="2720768"/>
          </a:xfrm>
          <a:prstGeom prst="rect">
            <a:avLst/>
          </a:prstGeom>
        </p:spPr>
        <p:txBody>
          <a:bodyPr anchor="t" rtlCol="false" tIns="0" lIns="0" bIns="0" rIns="0">
            <a:spAutoFit/>
          </a:bodyPr>
          <a:lstStyle/>
          <a:p>
            <a:pPr algn="ctr">
              <a:lnSpc>
                <a:spcPts val="16293"/>
              </a:lnSpc>
            </a:pPr>
            <a:r>
              <a:rPr lang="en-US" sz="18307">
                <a:solidFill>
                  <a:srgbClr val="303030"/>
                </a:solidFill>
                <a:latin typeface="TAN Tangkiwood"/>
              </a:rPr>
              <a:t>Thank You</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2468191" y="2570563"/>
            <a:ext cx="3103323" cy="2572937"/>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9D9D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784281">
            <a:off x="12271760" y="7858943"/>
            <a:ext cx="9975080" cy="5097047"/>
          </a:xfrm>
          <a:prstGeom prst="rect">
            <a:avLst/>
          </a:prstGeom>
        </p:spPr>
      </p:pic>
      <p:grpSp>
        <p:nvGrpSpPr>
          <p:cNvPr name="Group 3" id="3"/>
          <p:cNvGrpSpPr/>
          <p:nvPr/>
        </p:nvGrpSpPr>
        <p:grpSpPr>
          <a:xfrm rot="-704265">
            <a:off x="-1449448" y="-2102103"/>
            <a:ext cx="9607964" cy="3037311"/>
            <a:chOff x="0" y="0"/>
            <a:chExt cx="5145937" cy="1626756"/>
          </a:xfrm>
        </p:grpSpPr>
        <p:sp>
          <p:nvSpPr>
            <p:cNvPr name="Freeform 4" id="4"/>
            <p:cNvSpPr/>
            <p:nvPr/>
          </p:nvSpPr>
          <p:spPr>
            <a:xfrm flipH="false" flipV="false">
              <a:off x="0" y="0"/>
              <a:ext cx="5145937" cy="1626756"/>
            </a:xfrm>
            <a:custGeom>
              <a:avLst/>
              <a:gdLst/>
              <a:ahLst/>
              <a:cxnLst/>
              <a:rect r="r" b="b" t="t" l="l"/>
              <a:pathLst>
                <a:path h="1626756" w="5145937">
                  <a:moveTo>
                    <a:pt x="0" y="0"/>
                  </a:moveTo>
                  <a:lnTo>
                    <a:pt x="5145937" y="0"/>
                  </a:lnTo>
                  <a:lnTo>
                    <a:pt x="5145937" y="1626756"/>
                  </a:lnTo>
                  <a:lnTo>
                    <a:pt x="0" y="1626756"/>
                  </a:lnTo>
                  <a:close/>
                </a:path>
              </a:pathLst>
            </a:custGeom>
            <a:solidFill>
              <a:srgbClr val="E6A292"/>
            </a:solidFill>
          </p:spPr>
        </p:sp>
      </p:grpSp>
      <p:sp>
        <p:nvSpPr>
          <p:cNvPr name="TextBox 5" id="5"/>
          <p:cNvSpPr txBox="true"/>
          <p:nvPr/>
        </p:nvSpPr>
        <p:spPr>
          <a:xfrm rot="0">
            <a:off x="4966244" y="4563821"/>
            <a:ext cx="12474477" cy="4010950"/>
          </a:xfrm>
          <a:prstGeom prst="rect">
            <a:avLst/>
          </a:prstGeom>
        </p:spPr>
        <p:txBody>
          <a:bodyPr anchor="t" rtlCol="false" tIns="0" lIns="0" bIns="0" rIns="0">
            <a:spAutoFit/>
          </a:bodyPr>
          <a:lstStyle/>
          <a:p>
            <a:pPr algn="just">
              <a:lnSpc>
                <a:spcPts val="5330"/>
              </a:lnSpc>
            </a:pPr>
            <a:r>
              <a:rPr lang="en-US" sz="3135">
                <a:solidFill>
                  <a:srgbClr val="101010"/>
                </a:solidFill>
                <a:latin typeface="Muli Regular"/>
              </a:rPr>
              <a:t> Vì vậy nhóm em chọn đề tài “ Website bán hàng cho cửa hàng đồ </a:t>
            </a:r>
            <a:r>
              <a:rPr lang="en-US" sz="3135">
                <a:solidFill>
                  <a:srgbClr val="101010"/>
                </a:solidFill>
                <a:latin typeface="Muli Regular"/>
              </a:rPr>
              <a:t>ăn vặt Yukisu” nhằm mục đích quảng bá các sản thực phẩm đồ ăn vặt sạch, an toàn, đảm bảo chất lượng, giá thành rẻ tới người tiêu dùng. Qua đó khách hàng có thể đặt mua hàng trực tiếp trên Website mà không cần đến cửa hàng.</a:t>
            </a:r>
          </a:p>
          <a:p>
            <a:pPr algn="just">
              <a:lnSpc>
                <a:spcPts val="5330"/>
              </a:lnSpc>
            </a:pPr>
          </a:p>
        </p:txBody>
      </p:sp>
      <p:sp>
        <p:nvSpPr>
          <p:cNvPr name="TextBox 6" id="6"/>
          <p:cNvSpPr txBox="true"/>
          <p:nvPr/>
        </p:nvSpPr>
        <p:spPr>
          <a:xfrm rot="0">
            <a:off x="406118" y="1381836"/>
            <a:ext cx="15813212" cy="3334385"/>
          </a:xfrm>
          <a:prstGeom prst="rect">
            <a:avLst/>
          </a:prstGeom>
        </p:spPr>
        <p:txBody>
          <a:bodyPr anchor="t" rtlCol="false" tIns="0" lIns="0" bIns="0" rIns="0">
            <a:spAutoFit/>
          </a:bodyPr>
          <a:lstStyle/>
          <a:p>
            <a:pPr algn="just">
              <a:lnSpc>
                <a:spcPts val="5338"/>
              </a:lnSpc>
            </a:pPr>
            <a:r>
              <a:rPr lang="en-US" sz="3140">
                <a:solidFill>
                  <a:srgbClr val="101010"/>
                </a:solidFill>
                <a:latin typeface="Muli Regular Bold"/>
              </a:rPr>
              <a:t>Ngày nay, chúng ta đang sống trong thời đại số, công nghệ thông tin đang được pháttriển và ứng dụng nhiều trong các lĩnh vực khác nhau, đặc biệt là trong lĩnh vực kinhdoanh. Khách hàng trẻ tuổi ngày nay tiếp cận với công nghệ rất nhanh, và đó là lý do mà họ rất ưa chuộngphương thức mua bán mới này – Mua hàng online qua mạng Internet. </a:t>
            </a:r>
          </a:p>
        </p:txBody>
      </p:sp>
      <p:grpSp>
        <p:nvGrpSpPr>
          <p:cNvPr name="Group 7" id="7"/>
          <p:cNvGrpSpPr>
            <a:grpSpLocks noChangeAspect="true"/>
          </p:cNvGrpSpPr>
          <p:nvPr/>
        </p:nvGrpSpPr>
        <p:grpSpPr>
          <a:xfrm rot="0">
            <a:off x="0" y="5093134"/>
            <a:ext cx="4669372" cy="5193866"/>
            <a:chOff x="687070" y="247650"/>
            <a:chExt cx="11148060" cy="12400280"/>
          </a:xfrm>
        </p:grpSpPr>
        <p:sp>
          <p:nvSpPr>
            <p:cNvPr name="Freeform 8" id="8"/>
            <p:cNvSpPr/>
            <p:nvPr/>
          </p:nvSpPr>
          <p:spPr>
            <a:xfrm flipH="false" flipV="false">
              <a:off x="687070" y="247650"/>
              <a:ext cx="11148061" cy="12400280"/>
            </a:xfrm>
            <a:custGeom>
              <a:avLst/>
              <a:gdLst/>
              <a:ahLst/>
              <a:cxnLst/>
              <a:rect r="r" b="b" t="t" l="l"/>
              <a:pathLst>
                <a:path h="12400280" w="11148061">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1"/>
                    <a:pt x="2499360" y="12005311"/>
                    <a:pt x="4248150" y="12081511"/>
                  </a:cubicBezTo>
                  <a:cubicBezTo>
                    <a:pt x="7001510" y="12400280"/>
                    <a:pt x="9088120" y="10502901"/>
                    <a:pt x="10118091" y="8309611"/>
                  </a:cubicBezTo>
                  <a:cubicBezTo>
                    <a:pt x="11148061" y="6116320"/>
                    <a:pt x="10782300" y="3361691"/>
                    <a:pt x="9215121" y="1497330"/>
                  </a:cubicBezTo>
                  <a:close/>
                </a:path>
              </a:pathLst>
            </a:custGeom>
            <a:blipFill>
              <a:blip r:embed="rId4"/>
              <a:stretch>
                <a:fillRect l="-15257" r="-1957" t="-2044" b="2044"/>
              </a:stretch>
            </a:blipFill>
          </p:spPr>
        </p:sp>
      </p:grpSp>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3485769" y="7290577"/>
            <a:ext cx="2390935" cy="2568387"/>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0DFC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42908" y="0"/>
            <a:ext cx="9415708" cy="4811220"/>
          </a:xfrm>
          <a:prstGeom prst="rect">
            <a:avLst/>
          </a:prstGeom>
        </p:spPr>
      </p:pic>
      <p:sp>
        <p:nvSpPr>
          <p:cNvPr name="TextBox 3" id="3"/>
          <p:cNvSpPr txBox="true"/>
          <p:nvPr/>
        </p:nvSpPr>
        <p:spPr>
          <a:xfrm rot="0">
            <a:off x="2191249" y="1488103"/>
            <a:ext cx="7234302" cy="2426912"/>
          </a:xfrm>
          <a:prstGeom prst="rect">
            <a:avLst/>
          </a:prstGeom>
        </p:spPr>
        <p:txBody>
          <a:bodyPr anchor="t" rtlCol="false" tIns="0" lIns="0" bIns="0" rIns="0">
            <a:spAutoFit/>
          </a:bodyPr>
          <a:lstStyle/>
          <a:p>
            <a:pPr algn="ctr">
              <a:lnSpc>
                <a:spcPts val="9169"/>
              </a:lnSpc>
            </a:pPr>
            <a:r>
              <a:rPr lang="en-US" sz="10302">
                <a:solidFill>
                  <a:srgbClr val="303030"/>
                </a:solidFill>
                <a:latin typeface="Sriracha"/>
              </a:rPr>
              <a:t>SƠ LƯỢC VỀ TRANG WEB</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36152">
            <a:off x="6195391" y="6914868"/>
            <a:ext cx="11590678" cy="2866059"/>
          </a:xfrm>
          <a:prstGeom prst="rect">
            <a:avLst/>
          </a:prstGeom>
        </p:spPr>
      </p:pic>
      <p:sp>
        <p:nvSpPr>
          <p:cNvPr name="TextBox 5" id="5"/>
          <p:cNvSpPr txBox="true"/>
          <p:nvPr/>
        </p:nvSpPr>
        <p:spPr>
          <a:xfrm rot="0">
            <a:off x="8509219" y="6794492"/>
            <a:ext cx="10122746" cy="2566798"/>
          </a:xfrm>
          <a:prstGeom prst="rect">
            <a:avLst/>
          </a:prstGeom>
        </p:spPr>
        <p:txBody>
          <a:bodyPr anchor="t" rtlCol="false" tIns="0" lIns="0" bIns="0" rIns="0">
            <a:spAutoFit/>
          </a:bodyPr>
          <a:lstStyle/>
          <a:p>
            <a:pPr algn="just" marL="777237" indent="-388618" lvl="1">
              <a:lnSpc>
                <a:spcPts val="6983"/>
              </a:lnSpc>
              <a:buFont typeface="Arial"/>
              <a:buChar char="•"/>
            </a:pPr>
            <a:r>
              <a:rPr lang="en-US" sz="3599" spc="323">
                <a:solidFill>
                  <a:srgbClr val="1B1B1B"/>
                </a:solidFill>
                <a:latin typeface="Muli Regular"/>
              </a:rPr>
              <a:t>Chức năng của trang web</a:t>
            </a:r>
          </a:p>
          <a:p>
            <a:pPr algn="just" marL="777237" indent="-388618" lvl="1">
              <a:lnSpc>
                <a:spcPts val="6983"/>
              </a:lnSpc>
              <a:buFont typeface="Arial"/>
              <a:buChar char="•"/>
            </a:pPr>
            <a:r>
              <a:rPr lang="en-US" sz="3599" spc="323">
                <a:solidFill>
                  <a:srgbClr val="1B1B1B"/>
                </a:solidFill>
                <a:latin typeface="Muli Regular"/>
              </a:rPr>
              <a:t>Thiết kế cơ sở dữ liệu </a:t>
            </a:r>
          </a:p>
          <a:p>
            <a:pPr algn="just" marL="777237" indent="-388618" lvl="1">
              <a:lnSpc>
                <a:spcPts val="6983"/>
              </a:lnSpc>
              <a:buFont typeface="Arial"/>
              <a:buChar char="•"/>
            </a:pPr>
            <a:r>
              <a:rPr lang="en-US" sz="3599" spc="323">
                <a:solidFill>
                  <a:srgbClr val="1B1B1B"/>
                </a:solidFill>
                <a:latin typeface="Muli Regular"/>
              </a:rPr>
              <a:t>Thiết kế giao diện </a:t>
            </a:r>
          </a:p>
        </p:txBody>
      </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9425550" y="2242833"/>
            <a:ext cx="1695135" cy="2568387"/>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006089" y="4854352"/>
            <a:ext cx="3664351" cy="3664351"/>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0DFC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382265" y="-1692882"/>
            <a:ext cx="9415708" cy="4811220"/>
          </a:xfrm>
          <a:prstGeom prst="rect">
            <a:avLst/>
          </a:prstGeom>
        </p:spPr>
      </p:pic>
      <p:sp>
        <p:nvSpPr>
          <p:cNvPr name="TextBox 3" id="3"/>
          <p:cNvSpPr txBox="true"/>
          <p:nvPr/>
        </p:nvSpPr>
        <p:spPr>
          <a:xfrm rot="0">
            <a:off x="1374819" y="514350"/>
            <a:ext cx="13430600" cy="1457959"/>
          </a:xfrm>
          <a:prstGeom prst="rect">
            <a:avLst/>
          </a:prstGeom>
        </p:spPr>
        <p:txBody>
          <a:bodyPr anchor="t" rtlCol="false" tIns="0" lIns="0" bIns="0" rIns="0">
            <a:spAutoFit/>
          </a:bodyPr>
          <a:lstStyle/>
          <a:p>
            <a:pPr algn="ctr">
              <a:lnSpc>
                <a:spcPts val="10269"/>
              </a:lnSpc>
            </a:pPr>
            <a:r>
              <a:rPr lang="en-US" sz="12999" spc="415">
                <a:solidFill>
                  <a:srgbClr val="303030"/>
                </a:solidFill>
                <a:latin typeface="Faustina Regular"/>
              </a:rPr>
              <a:t>Chức năng </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888098" y="8796385"/>
            <a:ext cx="1255902" cy="1325809"/>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805419" y="1028700"/>
            <a:ext cx="1255902" cy="1325809"/>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112258">
            <a:off x="-3667864" y="7573670"/>
            <a:ext cx="9975080" cy="5097047"/>
          </a:xfrm>
          <a:prstGeom prst="rect">
            <a:avLst/>
          </a:prstGeom>
        </p:spPr>
      </p:pic>
      <p:grpSp>
        <p:nvGrpSpPr>
          <p:cNvPr name="Group 7" id="7"/>
          <p:cNvGrpSpPr/>
          <p:nvPr/>
        </p:nvGrpSpPr>
        <p:grpSpPr>
          <a:xfrm rot="0">
            <a:off x="2112204" y="4591605"/>
            <a:ext cx="8247163" cy="3618992"/>
            <a:chOff x="0" y="0"/>
            <a:chExt cx="10996218" cy="4825323"/>
          </a:xfrm>
        </p:grpSpPr>
        <p:pic>
          <p:nvPicPr>
            <p:cNvPr name="Picture 8" id="8"/>
            <p:cNvPicPr>
              <a:picLocks noChangeAspect="true"/>
            </p:cNvPicPr>
            <p:nvPr/>
          </p:nvPicPr>
          <p:blipFill>
            <a:blip r:embed="rId8"/>
            <a:srcRect l="1945" t="0" r="1945" b="0"/>
            <a:stretch>
              <a:fillRect/>
            </a:stretch>
          </p:blipFill>
          <p:spPr>
            <a:xfrm flipH="false" flipV="false">
              <a:off x="0" y="0"/>
              <a:ext cx="10996218" cy="4825323"/>
            </a:xfrm>
            <a:prstGeom prst="rect">
              <a:avLst/>
            </a:prstGeom>
          </p:spPr>
        </p:pic>
      </p:grpSp>
      <p:sp>
        <p:nvSpPr>
          <p:cNvPr name="TextBox 9" id="9"/>
          <p:cNvSpPr txBox="true"/>
          <p:nvPr/>
        </p:nvSpPr>
        <p:spPr>
          <a:xfrm rot="0">
            <a:off x="10889353" y="3216762"/>
            <a:ext cx="6768188" cy="3347720"/>
          </a:xfrm>
          <a:prstGeom prst="rect">
            <a:avLst/>
          </a:prstGeom>
        </p:spPr>
        <p:txBody>
          <a:bodyPr anchor="t" rtlCol="false" tIns="0" lIns="0" bIns="0" rIns="0">
            <a:spAutoFit/>
          </a:bodyPr>
          <a:lstStyle/>
          <a:p>
            <a:pPr algn="just">
              <a:lnSpc>
                <a:spcPts val="4479"/>
              </a:lnSpc>
            </a:pPr>
            <a:r>
              <a:rPr lang="en-US" sz="3199">
                <a:solidFill>
                  <a:srgbClr val="1B1B1B"/>
                </a:solidFill>
                <a:latin typeface="Muli Regular"/>
              </a:rPr>
              <a:t>Hệ thống đã được thiết kế với đầy đủ chức năng cần thiết của một website bán hàng, </a:t>
            </a:r>
            <a:r>
              <a:rPr lang="en-US" sz="3199">
                <a:solidFill>
                  <a:srgbClr val="1B1B1B"/>
                </a:solidFill>
                <a:latin typeface="Muli Regular"/>
              </a:rPr>
              <a:t>về phía khách hàng hay người mua hàng hệ thống có các chức năng như sau:</a:t>
            </a:r>
          </a:p>
          <a:p>
            <a:pPr algn="just">
              <a:lnSpc>
                <a:spcPts val="447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0DFC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12258">
            <a:off x="13300460" y="-1638930"/>
            <a:ext cx="9975080" cy="5097047"/>
          </a:xfrm>
          <a:prstGeom prst="rect">
            <a:avLst/>
          </a:prstGeom>
        </p:spPr>
      </p:pic>
      <p:sp>
        <p:nvSpPr>
          <p:cNvPr name="TextBox 3" id="3"/>
          <p:cNvSpPr txBox="true"/>
          <p:nvPr/>
        </p:nvSpPr>
        <p:spPr>
          <a:xfrm rot="0">
            <a:off x="1341386" y="495808"/>
            <a:ext cx="15605228" cy="1313435"/>
          </a:xfrm>
          <a:prstGeom prst="rect">
            <a:avLst/>
          </a:prstGeom>
        </p:spPr>
        <p:txBody>
          <a:bodyPr anchor="t" rtlCol="false" tIns="0" lIns="0" bIns="0" rIns="0">
            <a:spAutoFit/>
          </a:bodyPr>
          <a:lstStyle/>
          <a:p>
            <a:pPr algn="just">
              <a:lnSpc>
                <a:spcPts val="4898"/>
              </a:lnSpc>
            </a:pPr>
            <a:r>
              <a:rPr lang="en-US" sz="6200">
                <a:solidFill>
                  <a:srgbClr val="303030"/>
                </a:solidFill>
                <a:latin typeface="Dancing Script"/>
              </a:rPr>
              <a:t> Hiển thị thông tin về cửa hàng để </a:t>
            </a:r>
          </a:p>
          <a:p>
            <a:pPr algn="just">
              <a:lnSpc>
                <a:spcPts val="4898"/>
              </a:lnSpc>
            </a:pPr>
            <a:r>
              <a:rPr lang="en-US" sz="6200">
                <a:solidFill>
                  <a:srgbClr val="303030"/>
                </a:solidFill>
                <a:latin typeface="Dancing Script"/>
              </a:rPr>
              <a:t>                                       quảng bá hình ảnh:</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1312294"/>
            <a:ext cx="1255902" cy="1325809"/>
          </a:xfrm>
          <a:prstGeom prst="rect">
            <a:avLst/>
          </a:prstGeom>
        </p:spPr>
      </p:pic>
      <p:grpSp>
        <p:nvGrpSpPr>
          <p:cNvPr name="Group 5" id="5"/>
          <p:cNvGrpSpPr>
            <a:grpSpLocks noChangeAspect="true"/>
          </p:cNvGrpSpPr>
          <p:nvPr/>
        </p:nvGrpSpPr>
        <p:grpSpPr>
          <a:xfrm rot="0">
            <a:off x="2631819" y="5638845"/>
            <a:ext cx="7147725" cy="4020545"/>
            <a:chOff x="0" y="0"/>
            <a:chExt cx="11289030" cy="6350000"/>
          </a:xfrm>
        </p:grpSpPr>
        <p:sp>
          <p:nvSpPr>
            <p:cNvPr name="Freeform 6" id="6"/>
            <p:cNvSpPr/>
            <p:nvPr/>
          </p:nvSpPr>
          <p:spPr>
            <a:xfrm flipH="false" flipV="false">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6"/>
              <a:stretch>
                <a:fillRect l="-2630" r="0" t="-37239" b="-35021"/>
              </a:stretch>
            </a:blipFill>
          </p:spPr>
        </p:sp>
      </p:grpSp>
      <p:grpSp>
        <p:nvGrpSpPr>
          <p:cNvPr name="Group 7" id="7"/>
          <p:cNvGrpSpPr>
            <a:grpSpLocks noChangeAspect="true"/>
          </p:cNvGrpSpPr>
          <p:nvPr/>
        </p:nvGrpSpPr>
        <p:grpSpPr>
          <a:xfrm rot="0">
            <a:off x="10006099" y="5143500"/>
            <a:ext cx="7107794" cy="3998084"/>
            <a:chOff x="0" y="0"/>
            <a:chExt cx="11289030" cy="6350000"/>
          </a:xfrm>
        </p:grpSpPr>
        <p:sp>
          <p:nvSpPr>
            <p:cNvPr name="Freeform 8" id="8"/>
            <p:cNvSpPr/>
            <p:nvPr/>
          </p:nvSpPr>
          <p:spPr>
            <a:xfrm flipH="false" flipV="false">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7"/>
              <a:stretch>
                <a:fillRect l="0" r="0" t="-1596" b="-1596"/>
              </a:stretch>
            </a:blipFill>
          </p:spPr>
        </p:sp>
      </p:grpSp>
      <p:sp>
        <p:nvSpPr>
          <p:cNvPr name="TextBox 9" id="9"/>
          <p:cNvSpPr txBox="true"/>
          <p:nvPr/>
        </p:nvSpPr>
        <p:spPr>
          <a:xfrm rot="0">
            <a:off x="1011061" y="2833930"/>
            <a:ext cx="16102831" cy="2056594"/>
          </a:xfrm>
          <a:prstGeom prst="rect">
            <a:avLst/>
          </a:prstGeom>
        </p:spPr>
        <p:txBody>
          <a:bodyPr anchor="t" rtlCol="false" tIns="0" lIns="0" bIns="0" rIns="0">
            <a:spAutoFit/>
          </a:bodyPr>
          <a:lstStyle/>
          <a:p>
            <a:pPr algn="just">
              <a:lnSpc>
                <a:spcPts val="3334"/>
              </a:lnSpc>
            </a:pPr>
            <a:r>
              <a:rPr lang="en-US" sz="2381">
                <a:solidFill>
                  <a:srgbClr val="1B1B1B"/>
                </a:solidFill>
                <a:latin typeface="Muli Bold Bold"/>
              </a:rPr>
              <a:t>Hầu hết khách hàng hiện nay đều muốn tham khảo trước các thông tin liên quan đến </a:t>
            </a:r>
            <a:r>
              <a:rPr lang="en-US" sz="2381">
                <a:solidFill>
                  <a:srgbClr val="1B1B1B"/>
                </a:solidFill>
                <a:latin typeface="Muli Bold Bold"/>
              </a:rPr>
              <a:t>thông tin của cửa hàng xem cửa hàng có uy tín không rồi mới quyết định mua hàng, Chính vì vậy, một trang web bán hàng chuyên nghiệp thì chức năng đầu tiên phải có đó là đăng tải và cung cấp đầy đủ, rõ ràng các thông tin của cửa hàng để quảng bá hình ảnh của cửa hàng.</a:t>
            </a:r>
          </a:p>
          <a:p>
            <a:pPr algn="just">
              <a:lnSpc>
                <a:spcPts val="3054"/>
              </a:lnSpc>
            </a:pPr>
          </a:p>
        </p:txBody>
      </p:sp>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true" flipV="false" rot="0">
            <a:off x="612064" y="7507182"/>
            <a:ext cx="1793201" cy="2568387"/>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0DFC8"/>
        </a:solidFill>
      </p:bgPr>
    </p:bg>
    <p:spTree>
      <p:nvGrpSpPr>
        <p:cNvPr id="1" name=""/>
        <p:cNvGrpSpPr/>
        <p:nvPr/>
      </p:nvGrpSpPr>
      <p:grpSpPr>
        <a:xfrm>
          <a:off x="0" y="0"/>
          <a:ext cx="0" cy="0"/>
          <a:chOff x="0" y="0"/>
          <a:chExt cx="0" cy="0"/>
        </a:xfrm>
      </p:grpSpPr>
      <p:grpSp>
        <p:nvGrpSpPr>
          <p:cNvPr name="Group 2" id="2"/>
          <p:cNvGrpSpPr/>
          <p:nvPr/>
        </p:nvGrpSpPr>
        <p:grpSpPr>
          <a:xfrm rot="0">
            <a:off x="1508664" y="2656134"/>
            <a:ext cx="8120449" cy="642196"/>
            <a:chOff x="0" y="0"/>
            <a:chExt cx="7069368" cy="559073"/>
          </a:xfrm>
        </p:grpSpPr>
        <p:sp>
          <p:nvSpPr>
            <p:cNvPr name="Freeform 3" id="3"/>
            <p:cNvSpPr/>
            <p:nvPr/>
          </p:nvSpPr>
          <p:spPr>
            <a:xfrm flipH="false" flipV="false">
              <a:off x="0" y="0"/>
              <a:ext cx="7069368" cy="559073"/>
            </a:xfrm>
            <a:custGeom>
              <a:avLst/>
              <a:gdLst/>
              <a:ahLst/>
              <a:cxnLst/>
              <a:rect r="r" b="b" t="t" l="l"/>
              <a:pathLst>
                <a:path h="559073" w="7069368">
                  <a:moveTo>
                    <a:pt x="6944909" y="59690"/>
                  </a:moveTo>
                  <a:cubicBezTo>
                    <a:pt x="6980468" y="59690"/>
                    <a:pt x="7009678" y="88900"/>
                    <a:pt x="7009678" y="124460"/>
                  </a:cubicBezTo>
                  <a:lnTo>
                    <a:pt x="7009678" y="434613"/>
                  </a:lnTo>
                  <a:cubicBezTo>
                    <a:pt x="7009678" y="470173"/>
                    <a:pt x="6980468" y="499383"/>
                    <a:pt x="6944909" y="499383"/>
                  </a:cubicBezTo>
                  <a:lnTo>
                    <a:pt x="124460" y="499383"/>
                  </a:lnTo>
                  <a:cubicBezTo>
                    <a:pt x="88900" y="499383"/>
                    <a:pt x="59690" y="470173"/>
                    <a:pt x="59690" y="434613"/>
                  </a:cubicBezTo>
                  <a:lnTo>
                    <a:pt x="59690" y="124460"/>
                  </a:lnTo>
                  <a:cubicBezTo>
                    <a:pt x="59690" y="88900"/>
                    <a:pt x="88900" y="59690"/>
                    <a:pt x="124460" y="59690"/>
                  </a:cubicBezTo>
                  <a:lnTo>
                    <a:pt x="6944909" y="59690"/>
                  </a:lnTo>
                  <a:moveTo>
                    <a:pt x="6944909" y="0"/>
                  </a:moveTo>
                  <a:lnTo>
                    <a:pt x="124460" y="0"/>
                  </a:lnTo>
                  <a:cubicBezTo>
                    <a:pt x="55880" y="0"/>
                    <a:pt x="0" y="55880"/>
                    <a:pt x="0" y="124460"/>
                  </a:cubicBezTo>
                  <a:lnTo>
                    <a:pt x="0" y="434613"/>
                  </a:lnTo>
                  <a:cubicBezTo>
                    <a:pt x="0" y="503193"/>
                    <a:pt x="55880" y="559073"/>
                    <a:pt x="124460" y="559073"/>
                  </a:cubicBezTo>
                  <a:lnTo>
                    <a:pt x="6944909" y="559073"/>
                  </a:lnTo>
                  <a:cubicBezTo>
                    <a:pt x="7013488" y="559073"/>
                    <a:pt x="7069368" y="503193"/>
                    <a:pt x="7069368" y="434613"/>
                  </a:cubicBezTo>
                  <a:lnTo>
                    <a:pt x="7069368" y="124460"/>
                  </a:lnTo>
                  <a:cubicBezTo>
                    <a:pt x="7069368" y="55880"/>
                    <a:pt x="7013488" y="0"/>
                    <a:pt x="6944909" y="0"/>
                  </a:cubicBezTo>
                  <a:close/>
                </a:path>
              </a:pathLst>
            </a:custGeom>
            <a:solidFill>
              <a:srgbClr val="339097"/>
            </a:solidFill>
          </p:spPr>
        </p:sp>
      </p:grpSp>
      <p:grpSp>
        <p:nvGrpSpPr>
          <p:cNvPr name="Group 4" id="4"/>
          <p:cNvGrpSpPr/>
          <p:nvPr/>
        </p:nvGrpSpPr>
        <p:grpSpPr>
          <a:xfrm rot="0">
            <a:off x="1673425" y="2770038"/>
            <a:ext cx="7006614" cy="394350"/>
            <a:chOff x="0" y="0"/>
            <a:chExt cx="13004195" cy="731910"/>
          </a:xfrm>
        </p:grpSpPr>
        <p:sp>
          <p:nvSpPr>
            <p:cNvPr name="Freeform 5" id="5"/>
            <p:cNvSpPr/>
            <p:nvPr/>
          </p:nvSpPr>
          <p:spPr>
            <a:xfrm flipH="false" flipV="false">
              <a:off x="0" y="0"/>
              <a:ext cx="13004195" cy="731910"/>
            </a:xfrm>
            <a:custGeom>
              <a:avLst/>
              <a:gdLst/>
              <a:ahLst/>
              <a:cxnLst/>
              <a:rect r="r" b="b" t="t" l="l"/>
              <a:pathLst>
                <a:path h="731910" w="13004195">
                  <a:moveTo>
                    <a:pt x="12879736" y="731909"/>
                  </a:moveTo>
                  <a:lnTo>
                    <a:pt x="124460" y="731909"/>
                  </a:lnTo>
                  <a:cubicBezTo>
                    <a:pt x="55880" y="731909"/>
                    <a:pt x="0" y="676029"/>
                    <a:pt x="0" y="607449"/>
                  </a:cubicBezTo>
                  <a:lnTo>
                    <a:pt x="0" y="124460"/>
                  </a:lnTo>
                  <a:cubicBezTo>
                    <a:pt x="0" y="55880"/>
                    <a:pt x="55880" y="0"/>
                    <a:pt x="124460" y="0"/>
                  </a:cubicBezTo>
                  <a:lnTo>
                    <a:pt x="12879736" y="0"/>
                  </a:lnTo>
                  <a:cubicBezTo>
                    <a:pt x="12948315" y="0"/>
                    <a:pt x="13004195" y="55880"/>
                    <a:pt x="13004195" y="124460"/>
                  </a:cubicBezTo>
                  <a:lnTo>
                    <a:pt x="13004195" y="607450"/>
                  </a:lnTo>
                  <a:cubicBezTo>
                    <a:pt x="13004195" y="676030"/>
                    <a:pt x="12948315" y="731910"/>
                    <a:pt x="12879736" y="731910"/>
                  </a:cubicBezTo>
                  <a:close/>
                </a:path>
              </a:pathLst>
            </a:custGeom>
            <a:solidFill>
              <a:srgbClr val="FFFFFF"/>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977187" y="2851847"/>
            <a:ext cx="333627" cy="333627"/>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47265" y="263525"/>
            <a:ext cx="1255902" cy="1325809"/>
          </a:xfrm>
          <a:prstGeom prst="rect">
            <a:avLst/>
          </a:prstGeom>
        </p:spPr>
      </p:pic>
      <p:grpSp>
        <p:nvGrpSpPr>
          <p:cNvPr name="Group 8" id="8"/>
          <p:cNvGrpSpPr>
            <a:grpSpLocks noChangeAspect="true"/>
          </p:cNvGrpSpPr>
          <p:nvPr/>
        </p:nvGrpSpPr>
        <p:grpSpPr>
          <a:xfrm rot="0">
            <a:off x="10627643" y="2317927"/>
            <a:ext cx="5536721" cy="3114367"/>
            <a:chOff x="0" y="0"/>
            <a:chExt cx="11289030" cy="6350000"/>
          </a:xfrm>
        </p:grpSpPr>
        <p:sp>
          <p:nvSpPr>
            <p:cNvPr name="Freeform 9" id="9"/>
            <p:cNvSpPr/>
            <p:nvPr/>
          </p:nvSpPr>
          <p:spPr>
            <a:xfrm flipH="false" flipV="false">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6"/>
              <a:stretch>
                <a:fillRect l="-8712" r="-8712" t="0" b="0"/>
              </a:stretch>
            </a:blipFill>
          </p:spPr>
        </p:sp>
      </p:grpSp>
      <p:sp>
        <p:nvSpPr>
          <p:cNvPr name="TextBox 10" id="10"/>
          <p:cNvSpPr txBox="true"/>
          <p:nvPr/>
        </p:nvSpPr>
        <p:spPr>
          <a:xfrm rot="0">
            <a:off x="1546987" y="3837080"/>
            <a:ext cx="8470293" cy="1495132"/>
          </a:xfrm>
          <a:prstGeom prst="rect">
            <a:avLst/>
          </a:prstGeom>
        </p:spPr>
        <p:txBody>
          <a:bodyPr anchor="t" rtlCol="false" tIns="0" lIns="0" bIns="0" rIns="0">
            <a:spAutoFit/>
          </a:bodyPr>
          <a:lstStyle/>
          <a:p>
            <a:pPr algn="just">
              <a:lnSpc>
                <a:spcPts val="4030"/>
              </a:lnSpc>
            </a:pPr>
            <a:r>
              <a:rPr lang="en-US" sz="2879">
                <a:solidFill>
                  <a:srgbClr val="1B1B1B"/>
                </a:solidFill>
                <a:latin typeface="Muli Bold Bold"/>
              </a:rPr>
              <a:t>Một trang web với cả trăm nghìn thông tin khổng lồ có thể khiến khách hàng bối rối </a:t>
            </a:r>
            <a:r>
              <a:rPr lang="en-US" sz="2879">
                <a:solidFill>
                  <a:srgbClr val="1B1B1B"/>
                </a:solidFill>
                <a:latin typeface="Muli Bold Bold"/>
              </a:rPr>
              <a:t>khi muốn tìm đến thông tin mà mình cần. </a:t>
            </a:r>
          </a:p>
        </p:txBody>
      </p:sp>
      <p:sp>
        <p:nvSpPr>
          <p:cNvPr name="TextBox 11" id="11"/>
          <p:cNvSpPr txBox="true"/>
          <p:nvPr/>
        </p:nvSpPr>
        <p:spPr>
          <a:xfrm rot="0">
            <a:off x="1861786" y="2804222"/>
            <a:ext cx="7071826" cy="389255"/>
          </a:xfrm>
          <a:prstGeom prst="rect">
            <a:avLst/>
          </a:prstGeom>
        </p:spPr>
        <p:txBody>
          <a:bodyPr anchor="t" rtlCol="false" tIns="0" lIns="0" bIns="0" rIns="0">
            <a:spAutoFit/>
          </a:bodyPr>
          <a:lstStyle/>
          <a:p>
            <a:pPr>
              <a:lnSpc>
                <a:spcPts val="3220"/>
              </a:lnSpc>
            </a:pPr>
            <a:r>
              <a:rPr lang="en-US" sz="2300">
                <a:solidFill>
                  <a:srgbClr val="1B1B1B"/>
                </a:solidFill>
                <a:latin typeface="Muli Regular"/>
              </a:rPr>
              <a:t>Nhập thông tin cần tìm</a:t>
            </a:r>
          </a:p>
        </p:txBody>
      </p:sp>
      <p:sp>
        <p:nvSpPr>
          <p:cNvPr name="TextBox 12" id="12"/>
          <p:cNvSpPr txBox="true"/>
          <p:nvPr/>
        </p:nvSpPr>
        <p:spPr>
          <a:xfrm rot="0">
            <a:off x="1998927" y="504463"/>
            <a:ext cx="15260373" cy="1313471"/>
          </a:xfrm>
          <a:prstGeom prst="rect">
            <a:avLst/>
          </a:prstGeom>
        </p:spPr>
        <p:txBody>
          <a:bodyPr anchor="t" rtlCol="false" tIns="0" lIns="0" bIns="0" rIns="0">
            <a:spAutoFit/>
          </a:bodyPr>
          <a:lstStyle/>
          <a:p>
            <a:pPr algn="just">
              <a:lnSpc>
                <a:spcPts val="4898"/>
              </a:lnSpc>
            </a:pPr>
            <a:r>
              <a:rPr lang="en-US" sz="6200">
                <a:solidFill>
                  <a:srgbClr val="303030"/>
                </a:solidFill>
                <a:latin typeface="Dancing Script"/>
              </a:rPr>
              <a:t>Tra cứu thông tin nhanh chóng với</a:t>
            </a:r>
          </a:p>
          <a:p>
            <a:pPr algn="just">
              <a:lnSpc>
                <a:spcPts val="4898"/>
              </a:lnSpc>
            </a:pPr>
            <a:r>
              <a:rPr lang="en-US" sz="6200">
                <a:solidFill>
                  <a:srgbClr val="303030"/>
                </a:solidFill>
                <a:latin typeface="Dancing Script"/>
              </a:rPr>
              <a:t>                                       tính năng tìm kiếm:</a:t>
            </a:r>
          </a:p>
        </p:txBody>
      </p:sp>
      <p:sp>
        <p:nvSpPr>
          <p:cNvPr name="TextBox 13" id="13"/>
          <p:cNvSpPr txBox="true"/>
          <p:nvPr/>
        </p:nvSpPr>
        <p:spPr>
          <a:xfrm rot="0">
            <a:off x="8680038" y="5789412"/>
            <a:ext cx="8470293" cy="3652049"/>
          </a:xfrm>
          <a:prstGeom prst="rect">
            <a:avLst/>
          </a:prstGeom>
        </p:spPr>
        <p:txBody>
          <a:bodyPr anchor="t" rtlCol="false" tIns="0" lIns="0" bIns="0" rIns="0">
            <a:spAutoFit/>
          </a:bodyPr>
          <a:lstStyle/>
          <a:p>
            <a:pPr algn="just">
              <a:lnSpc>
                <a:spcPts val="4952"/>
              </a:lnSpc>
            </a:pPr>
            <a:r>
              <a:rPr lang="en-US" sz="2879" spc="155">
                <a:solidFill>
                  <a:srgbClr val="1B1B1B"/>
                </a:solidFill>
                <a:latin typeface="Muli Bold Bold"/>
              </a:rPr>
              <a:t> Với chức năng tìm kiếm ở góc trên bên phải trang chủ web, khách hàng có thể nhanh chóng tìm ra sản phẩm mình cần mà không phải lật tìm từ trên xuống dưới website hay từ page này tới page khác</a:t>
            </a:r>
          </a:p>
          <a:p>
            <a:pPr algn="just">
              <a:lnSpc>
                <a:spcPts val="4030"/>
              </a:lnSpc>
            </a:pPr>
          </a:p>
        </p:txBody>
      </p:sp>
      <p:pic>
        <p:nvPicPr>
          <p:cNvPr name="Picture 14" id="14"/>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860765" y="3894230"/>
            <a:ext cx="3534190" cy="3534190"/>
          </a:xfrm>
          <a:prstGeom prst="rect">
            <a:avLst/>
          </a:prstGeom>
        </p:spPr>
      </p:pic>
      <p:pic>
        <p:nvPicPr>
          <p:cNvPr name="Picture 15" id="15"/>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true" flipV="false" rot="0">
            <a:off x="121763" y="7408662"/>
            <a:ext cx="3103323" cy="2572937"/>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0DFC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308124"/>
            <a:ext cx="1255902" cy="1325809"/>
          </a:xfrm>
          <a:prstGeom prst="rect">
            <a:avLst/>
          </a:prstGeom>
        </p:spPr>
      </p:pic>
      <p:grpSp>
        <p:nvGrpSpPr>
          <p:cNvPr name="Group 3" id="3"/>
          <p:cNvGrpSpPr>
            <a:grpSpLocks noChangeAspect="true"/>
          </p:cNvGrpSpPr>
          <p:nvPr/>
        </p:nvGrpSpPr>
        <p:grpSpPr>
          <a:xfrm rot="0">
            <a:off x="12570357" y="2493433"/>
            <a:ext cx="4688943" cy="2637498"/>
            <a:chOff x="0" y="0"/>
            <a:chExt cx="11289030" cy="6350000"/>
          </a:xfrm>
        </p:grpSpPr>
        <p:sp>
          <p:nvSpPr>
            <p:cNvPr name="Freeform 4" id="4"/>
            <p:cNvSpPr/>
            <p:nvPr/>
          </p:nvSpPr>
          <p:spPr>
            <a:xfrm flipH="false" flipV="false">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0" r="0" t="-3091" b="-3091"/>
              </a:stretch>
            </a:blipFill>
          </p:spPr>
        </p:sp>
      </p:gr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112258">
            <a:off x="11643809" y="9013252"/>
            <a:ext cx="9975080" cy="5097047"/>
          </a:xfrm>
          <a:prstGeom prst="rect">
            <a:avLst/>
          </a:prstGeom>
        </p:spPr>
      </p:pic>
      <p:sp>
        <p:nvSpPr>
          <p:cNvPr name="TextBox 6" id="6"/>
          <p:cNvSpPr txBox="true"/>
          <p:nvPr/>
        </p:nvSpPr>
        <p:spPr>
          <a:xfrm rot="0">
            <a:off x="2639837" y="555774"/>
            <a:ext cx="13008325" cy="1313434"/>
          </a:xfrm>
          <a:prstGeom prst="rect">
            <a:avLst/>
          </a:prstGeom>
        </p:spPr>
        <p:txBody>
          <a:bodyPr anchor="t" rtlCol="false" tIns="0" lIns="0" bIns="0" rIns="0">
            <a:spAutoFit/>
          </a:bodyPr>
          <a:lstStyle/>
          <a:p>
            <a:pPr>
              <a:lnSpc>
                <a:spcPts val="4898"/>
              </a:lnSpc>
            </a:pPr>
            <a:r>
              <a:rPr lang="en-US" sz="6200">
                <a:solidFill>
                  <a:srgbClr val="303030"/>
                </a:solidFill>
                <a:latin typeface="Dancing Script"/>
              </a:rPr>
              <a:t>Tính năng </a:t>
            </a:r>
          </a:p>
          <a:p>
            <a:pPr>
              <a:lnSpc>
                <a:spcPts val="4898"/>
              </a:lnSpc>
            </a:pPr>
            <a:r>
              <a:rPr lang="en-US" sz="6200">
                <a:solidFill>
                  <a:srgbClr val="303030"/>
                </a:solidFill>
                <a:latin typeface="Dancing Script"/>
              </a:rPr>
              <a:t>                đặt hàng/thêm vào giỏ hàng:</a:t>
            </a:r>
          </a:p>
        </p:txBody>
      </p:sp>
      <p:sp>
        <p:nvSpPr>
          <p:cNvPr name="TextBox 7" id="7"/>
          <p:cNvSpPr txBox="true"/>
          <p:nvPr/>
        </p:nvSpPr>
        <p:spPr>
          <a:xfrm rot="0">
            <a:off x="1028700" y="2482981"/>
            <a:ext cx="11248199" cy="2647950"/>
          </a:xfrm>
          <a:prstGeom prst="rect">
            <a:avLst/>
          </a:prstGeom>
        </p:spPr>
        <p:txBody>
          <a:bodyPr anchor="t" rtlCol="false" tIns="0" lIns="0" bIns="0" rIns="0">
            <a:spAutoFit/>
          </a:bodyPr>
          <a:lstStyle/>
          <a:p>
            <a:pPr algn="just">
              <a:lnSpc>
                <a:spcPts val="4200"/>
              </a:lnSpc>
            </a:pPr>
            <a:r>
              <a:rPr lang="en-US" sz="3000">
                <a:solidFill>
                  <a:srgbClr val="1B1B1B"/>
                </a:solidFill>
                <a:latin typeface="Muli Regular"/>
              </a:rPr>
              <a:t>Đặt hàng tiện lợi, mọi lúc mọi nơi chỉ với một cú click chuột đơn giản. Khách hàng chỉ </a:t>
            </a:r>
            <a:r>
              <a:rPr lang="en-US" sz="3000">
                <a:solidFill>
                  <a:srgbClr val="1B1B1B"/>
                </a:solidFill>
                <a:latin typeface="Muli Regular"/>
              </a:rPr>
              <a:t>cần tìm chọn và tham khảo các sản phẩm họ yêu thích và rồi chọn vào ô “mua ngay” hay “thêm vào giỏ hàng” là đã có thể tiến hành đặt hàng tại Yukisu.</a:t>
            </a:r>
          </a:p>
          <a:p>
            <a:pPr algn="just">
              <a:lnSpc>
                <a:spcPts val="4200"/>
              </a:lnSpc>
            </a:pPr>
          </a:p>
        </p:txBody>
      </p:sp>
      <p:sp>
        <p:nvSpPr>
          <p:cNvPr name="TextBox 8" id="8"/>
          <p:cNvSpPr txBox="true"/>
          <p:nvPr/>
        </p:nvSpPr>
        <p:spPr>
          <a:xfrm rot="0">
            <a:off x="9541481" y="4969493"/>
            <a:ext cx="8072477" cy="4248150"/>
          </a:xfrm>
          <a:prstGeom prst="rect">
            <a:avLst/>
          </a:prstGeom>
        </p:spPr>
        <p:txBody>
          <a:bodyPr anchor="t" rtlCol="false" tIns="0" lIns="0" bIns="0" rIns="0">
            <a:spAutoFit/>
          </a:bodyPr>
          <a:lstStyle/>
          <a:p>
            <a:pPr algn="just">
              <a:lnSpc>
                <a:spcPts val="4200"/>
              </a:lnSpc>
            </a:pPr>
          </a:p>
          <a:p>
            <a:pPr algn="just">
              <a:lnSpc>
                <a:spcPts val="4200"/>
              </a:lnSpc>
            </a:pPr>
            <a:r>
              <a:rPr lang="en-US" sz="3000">
                <a:solidFill>
                  <a:srgbClr val="1B1B1B"/>
                </a:solidFill>
                <a:latin typeface="Muli Regular"/>
              </a:rPr>
              <a:t>Sau khi click chọn, khách hàng cần chọn cập nhật với tính năng thêm thêm vào giỏ hàng hoặc khách hàng sẽ phải điền đầy đủ thông tin như họ tên, sđt, địa chỉ, ghi chú và rồi click chọn lại vào ô “Thanh toán” để đặt hàng thành công tại Yukisu.</a:t>
            </a:r>
          </a:p>
          <a:p>
            <a:pPr algn="just">
              <a:lnSpc>
                <a:spcPts val="42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0DFC8"/>
        </a:solidFill>
      </p:bgPr>
    </p:bg>
    <p:spTree>
      <p:nvGrpSpPr>
        <p:cNvPr id="1" name=""/>
        <p:cNvGrpSpPr/>
        <p:nvPr/>
      </p:nvGrpSpPr>
      <p:grpSpPr>
        <a:xfrm>
          <a:off x="0" y="0"/>
          <a:ext cx="0" cy="0"/>
          <a:chOff x="0" y="0"/>
          <a:chExt cx="0" cy="0"/>
        </a:xfrm>
      </p:grpSpPr>
      <p:sp>
        <p:nvSpPr>
          <p:cNvPr name="TextBox 2" id="2"/>
          <p:cNvSpPr txBox="true"/>
          <p:nvPr/>
        </p:nvSpPr>
        <p:spPr>
          <a:xfrm rot="0">
            <a:off x="281239" y="805370"/>
            <a:ext cx="13503901" cy="694310"/>
          </a:xfrm>
          <a:prstGeom prst="rect">
            <a:avLst/>
          </a:prstGeom>
        </p:spPr>
        <p:txBody>
          <a:bodyPr anchor="t" rtlCol="false" tIns="0" lIns="0" bIns="0" rIns="0">
            <a:spAutoFit/>
          </a:bodyPr>
          <a:lstStyle/>
          <a:p>
            <a:pPr algn="ctr">
              <a:lnSpc>
                <a:spcPts val="4898"/>
              </a:lnSpc>
            </a:pPr>
            <a:r>
              <a:rPr lang="en-US" sz="6200">
                <a:solidFill>
                  <a:srgbClr val="303030"/>
                </a:solidFill>
                <a:latin typeface="Dancing Script"/>
              </a:rPr>
              <a:t> Tính năng quản trị hệ thống:</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98893" y="520804"/>
            <a:ext cx="1255902" cy="1325809"/>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267354" y="7822894"/>
            <a:ext cx="1255902" cy="1325809"/>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18254">
            <a:off x="-1116542" y="4695126"/>
            <a:ext cx="4078471" cy="3826348"/>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558353" y="4668375"/>
            <a:ext cx="8585647" cy="1580949"/>
          </a:xfrm>
          <a:prstGeom prst="rect">
            <a:avLst/>
          </a:prstGeom>
        </p:spPr>
      </p:pic>
      <p:sp>
        <p:nvSpPr>
          <p:cNvPr name="TextBox 7" id="7"/>
          <p:cNvSpPr txBox="true"/>
          <p:nvPr/>
        </p:nvSpPr>
        <p:spPr>
          <a:xfrm rot="0">
            <a:off x="922694" y="1986465"/>
            <a:ext cx="16442612" cy="2281791"/>
          </a:xfrm>
          <a:prstGeom prst="rect">
            <a:avLst/>
          </a:prstGeom>
        </p:spPr>
        <p:txBody>
          <a:bodyPr anchor="t" rtlCol="false" tIns="0" lIns="0" bIns="0" rIns="0">
            <a:spAutoFit/>
          </a:bodyPr>
          <a:lstStyle/>
          <a:p>
            <a:pPr algn="just">
              <a:lnSpc>
                <a:spcPts val="4541"/>
              </a:lnSpc>
            </a:pPr>
            <a:r>
              <a:rPr lang="en-US" sz="3243">
                <a:solidFill>
                  <a:srgbClr val="1B1B1B"/>
                </a:solidFill>
                <a:latin typeface="Muli Regular"/>
              </a:rPr>
              <a:t> Tính năng này chỉ cho phép những người có tài khoản quản trị (tài khoản admin) để vào hệ thống - thường tài khoản này chỉ được cung cấp cho nhân viên vận hành trong cửa hàng Yukisu.</a:t>
            </a:r>
          </a:p>
          <a:p>
            <a:pPr algn="just">
              <a:lnSpc>
                <a:spcPts val="4541"/>
              </a:lnSpc>
            </a:pPr>
          </a:p>
        </p:txBody>
      </p:sp>
      <p:sp>
        <p:nvSpPr>
          <p:cNvPr name="TextBox 8" id="8"/>
          <p:cNvSpPr txBox="true"/>
          <p:nvPr/>
        </p:nvSpPr>
        <p:spPr>
          <a:xfrm rot="0">
            <a:off x="9355693" y="3580650"/>
            <a:ext cx="8167564" cy="4905149"/>
          </a:xfrm>
          <a:prstGeom prst="rect">
            <a:avLst/>
          </a:prstGeom>
        </p:spPr>
        <p:txBody>
          <a:bodyPr anchor="t" rtlCol="false" tIns="0" lIns="0" bIns="0" rIns="0">
            <a:spAutoFit/>
          </a:bodyPr>
          <a:lstStyle/>
          <a:p>
            <a:pPr algn="just" marL="584852" indent="-292426" lvl="1">
              <a:lnSpc>
                <a:spcPts val="3792"/>
              </a:lnSpc>
              <a:buFont typeface="Arial"/>
              <a:buChar char="•"/>
            </a:pPr>
            <a:r>
              <a:rPr lang="en-US" sz="2708">
                <a:solidFill>
                  <a:srgbClr val="1B1B1B"/>
                </a:solidFill>
                <a:latin typeface="Muli Regular"/>
              </a:rPr>
              <a:t>Sửa sản phẩm: bao gồm sửa tên sản phẩm, giá bán,danh mục sản phẩm, ảnh minh hoạ.</a:t>
            </a:r>
          </a:p>
          <a:p>
            <a:pPr algn="just" marL="584852" indent="-292426" lvl="1">
              <a:lnSpc>
                <a:spcPts val="3792"/>
              </a:lnSpc>
              <a:buFont typeface="Arial"/>
              <a:buChar char="•"/>
            </a:pPr>
            <a:r>
              <a:rPr lang="en-US" sz="2708">
                <a:solidFill>
                  <a:srgbClr val="1B1B1B"/>
                </a:solidFill>
                <a:latin typeface="Muli Regular"/>
              </a:rPr>
              <a:t> Xóa sản phẩm:  có thể xóa hoàn toàn sản phẩm đó bằng cách chọn vào nút “xóa” ở cột xoá nếu cửa hàng không còn nhận hàng sản phẩm đó nữa.</a:t>
            </a:r>
          </a:p>
          <a:p>
            <a:pPr algn="just" marL="584852" indent="-292426" lvl="1">
              <a:lnSpc>
                <a:spcPts val="3792"/>
              </a:lnSpc>
              <a:buFont typeface="Arial"/>
              <a:buChar char="•"/>
            </a:pPr>
            <a:r>
              <a:rPr lang="en-US" sz="2708">
                <a:solidFill>
                  <a:srgbClr val="1B1B1B"/>
                </a:solidFill>
                <a:latin typeface="Muli Regular"/>
              </a:rPr>
              <a:t> Thêm sản phẩm:  có thể chọn vào dòng “thêm mới ”, để tạo thêm mẫu </a:t>
            </a:r>
            <a:r>
              <a:rPr lang="en-US" sz="2708">
                <a:solidFill>
                  <a:srgbClr val="1B1B1B"/>
                </a:solidFill>
                <a:latin typeface="Muli Regular"/>
              </a:rPr>
              <a:t>sản phẩm mới hiển thị trên trang web của người dùng</a:t>
            </a:r>
          </a:p>
          <a:p>
            <a:pPr algn="just">
              <a:lnSpc>
                <a:spcPts val="2532"/>
              </a:lnSpc>
            </a:pPr>
          </a:p>
          <a:p>
            <a:pPr algn="just">
              <a:lnSpc>
                <a:spcPts val="2532"/>
              </a:lnSpc>
            </a:pPr>
          </a:p>
        </p:txBody>
      </p:sp>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112258">
            <a:off x="-753881" y="7510484"/>
            <a:ext cx="9975080" cy="509704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DAFjj9nY78k</dc:identifier>
  <dcterms:modified xsi:type="dcterms:W3CDTF">2011-08-01T06:04:30Z</dcterms:modified>
  <cp:revision>1</cp:revision>
  <dc:title>Pink Blue Pastel Playful Fashion Collection Presentation 16:9</dc:title>
</cp:coreProperties>
</file>